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7"/>
  </p:notesMasterIdLst>
  <p:sldIdLst>
    <p:sldId id="313" r:id="rId2"/>
    <p:sldId id="315" r:id="rId3"/>
    <p:sldId id="663" r:id="rId4"/>
    <p:sldId id="944" r:id="rId5"/>
    <p:sldId id="869" r:id="rId6"/>
    <p:sldId id="870" r:id="rId7"/>
    <p:sldId id="925" r:id="rId8"/>
    <p:sldId id="926" r:id="rId9"/>
    <p:sldId id="951" r:id="rId10"/>
    <p:sldId id="952" r:id="rId11"/>
    <p:sldId id="953" r:id="rId12"/>
    <p:sldId id="954" r:id="rId13"/>
    <p:sldId id="955" r:id="rId14"/>
    <p:sldId id="956" r:id="rId15"/>
    <p:sldId id="957" r:id="rId16"/>
    <p:sldId id="958" r:id="rId17"/>
    <p:sldId id="959" r:id="rId18"/>
    <p:sldId id="960" r:id="rId19"/>
    <p:sldId id="961" r:id="rId20"/>
    <p:sldId id="962" r:id="rId21"/>
    <p:sldId id="963" r:id="rId22"/>
    <p:sldId id="964" r:id="rId23"/>
    <p:sldId id="965" r:id="rId24"/>
    <p:sldId id="966" r:id="rId25"/>
    <p:sldId id="967" r:id="rId26"/>
    <p:sldId id="968" r:id="rId27"/>
    <p:sldId id="969" r:id="rId28"/>
    <p:sldId id="970" r:id="rId29"/>
    <p:sldId id="971" r:id="rId30"/>
    <p:sldId id="927" r:id="rId31"/>
    <p:sldId id="945" r:id="rId32"/>
    <p:sldId id="928" r:id="rId33"/>
    <p:sldId id="929" r:id="rId34"/>
    <p:sldId id="930" r:id="rId35"/>
    <p:sldId id="871" r:id="rId36"/>
    <p:sldId id="950" r:id="rId37"/>
    <p:sldId id="931" r:id="rId38"/>
    <p:sldId id="933" r:id="rId39"/>
    <p:sldId id="946" r:id="rId40"/>
    <p:sldId id="947" r:id="rId41"/>
    <p:sldId id="932" r:id="rId42"/>
    <p:sldId id="948" r:id="rId43"/>
    <p:sldId id="949" r:id="rId44"/>
    <p:sldId id="934" r:id="rId45"/>
    <p:sldId id="784" r:id="rId46"/>
  </p:sldIdLst>
  <p:sldSz cx="9144000" cy="5143500" type="screen16x9"/>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по умолчанию" id="{BF1A0090-E240-4258-B0D7-62B0735AA170}">
          <p14:sldIdLst>
            <p14:sldId id="313"/>
            <p14:sldId id="315"/>
            <p14:sldId id="663"/>
            <p14:sldId id="944"/>
            <p14:sldId id="869"/>
            <p14:sldId id="870"/>
            <p14:sldId id="925"/>
            <p14:sldId id="926"/>
            <p14:sldId id="951"/>
            <p14:sldId id="952"/>
            <p14:sldId id="953"/>
            <p14:sldId id="954"/>
            <p14:sldId id="955"/>
            <p14:sldId id="956"/>
            <p14:sldId id="957"/>
            <p14:sldId id="958"/>
            <p14:sldId id="959"/>
            <p14:sldId id="960"/>
            <p14:sldId id="961"/>
            <p14:sldId id="962"/>
            <p14:sldId id="963"/>
            <p14:sldId id="964"/>
            <p14:sldId id="965"/>
            <p14:sldId id="966"/>
            <p14:sldId id="967"/>
            <p14:sldId id="968"/>
            <p14:sldId id="969"/>
            <p14:sldId id="970"/>
            <p14:sldId id="971"/>
            <p14:sldId id="927"/>
            <p14:sldId id="945"/>
            <p14:sldId id="928"/>
            <p14:sldId id="929"/>
            <p14:sldId id="930"/>
            <p14:sldId id="871"/>
            <p14:sldId id="950"/>
            <p14:sldId id="931"/>
            <p14:sldId id="933"/>
            <p14:sldId id="946"/>
            <p14:sldId id="947"/>
            <p14:sldId id="932"/>
            <p14:sldId id="948"/>
            <p14:sldId id="949"/>
            <p14:sldId id="934"/>
            <p14:sldId id="784"/>
          </p14:sldIdLst>
        </p14:section>
      </p14:sectionLst>
    </p:ext>
    <p:ext uri="{EFAFB233-063F-42B5-8137-9DF3F51BA10A}">
      <p15:sldGuideLst xmlns:p15="http://schemas.microsoft.com/office/powerpoint/2012/main">
        <p15:guide id="1" orient="horz" pos="531">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coot" initials="c" lastIdx="0"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8080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79" autoAdjust="0"/>
    <p:restoredTop sz="94660"/>
  </p:normalViewPr>
  <p:slideViewPr>
    <p:cSldViewPr>
      <p:cViewPr varScale="1">
        <p:scale>
          <a:sx n="125" d="100"/>
          <a:sy n="125" d="100"/>
        </p:scale>
        <p:origin x="264" y="77"/>
      </p:cViewPr>
      <p:guideLst>
        <p:guide orient="horz" pos="531"/>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5E411B8-871B-4B90-B11D-2D5E9B984531}" type="datetimeFigureOut">
              <a:rPr lang="ru-RU" smtClean="0"/>
              <a:pPr/>
              <a:t>22.05.2025</a:t>
            </a:fld>
            <a:endParaRPr lang="ru-RU"/>
          </a:p>
        </p:txBody>
      </p:sp>
      <p:sp>
        <p:nvSpPr>
          <p:cNvPr id="4" name="Образ слайда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3BBD9AF-0D45-4D7D-8D70-CD55BD80B023}" type="slidenum">
              <a:rPr lang="ru-RU" smtClean="0"/>
              <a:pPr/>
              <a:t>‹#›</a:t>
            </a:fld>
            <a:endParaRPr lang="ru-RU"/>
          </a:p>
        </p:txBody>
      </p:sp>
    </p:spTree>
    <p:extLst>
      <p:ext uri="{BB962C8B-B14F-4D97-AF65-F5344CB8AC3E}">
        <p14:creationId xmlns:p14="http://schemas.microsoft.com/office/powerpoint/2010/main" val="32725235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AC70069F-03F3-4D7B-9471-622E15D99063}"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a:t>
            </a:fld>
            <a:endParaRPr lang="ru-RU" dirty="0"/>
          </a:p>
        </p:txBody>
      </p:sp>
      <p:sp>
        <p:nvSpPr>
          <p:cNvPr id="8" name="Rectangle 4"/>
          <p:cNvSpPr txBox="1">
            <a:spLocks/>
          </p:cNvSpPr>
          <p:nvPr userDrawn="1"/>
        </p:nvSpPr>
        <p:spPr>
          <a:xfrm>
            <a:off x="2714612" y="4227934"/>
            <a:ext cx="3714776" cy="504056"/>
          </a:xfrm>
          <a:prstGeom prst="rect">
            <a:avLst/>
          </a:prstGeom>
        </p:spPr>
        <p:txBody>
          <a:bodyPr vert="horz" anchor="t">
            <a:noAutofit/>
          </a:bodyPr>
          <a:lstStyle/>
          <a:p>
            <a:pPr marL="0" marR="0" lvl="0" indent="0" algn="ctr" defTabSz="914400" rtl="0" eaLnBrk="1" fontAlgn="auto" latinLnBrk="0" hangingPunct="1">
              <a:lnSpc>
                <a:spcPts val="1400"/>
              </a:lnSpc>
              <a:spcBef>
                <a:spcPts val="700"/>
              </a:spcBef>
              <a:spcAft>
                <a:spcPts val="0"/>
              </a:spcAft>
              <a:buClr>
                <a:schemeClr val="accent2"/>
              </a:buClr>
              <a:buSzPct val="60000"/>
              <a:buFont typeface="Wingdings"/>
              <a:buNone/>
              <a:tabLst/>
              <a:defRPr/>
            </a:pPr>
            <a:r>
              <a:rPr kumimoji="0" lang="ru-RU" sz="1600" i="0" u="none" strike="noStrike" kern="1200" cap="none" spc="0" normalizeH="0" baseline="0" noProof="0" dirty="0" smtClean="0">
                <a:ln>
                  <a:noFill/>
                </a:ln>
                <a:effectLst/>
                <a:uLnTx/>
                <a:uFillTx/>
                <a:latin typeface="+mn-lt"/>
                <a:ea typeface="+mn-ea"/>
                <a:cs typeface="+mn-cs"/>
              </a:rPr>
              <a:t>Подготовлен</a:t>
            </a:r>
            <a:r>
              <a:rPr kumimoji="0" lang="ru-RU" sz="1600" i="0" u="none" strike="noStrike" kern="1200" cap="none" spc="0" normalizeH="0" noProof="0" dirty="0" smtClean="0">
                <a:ln>
                  <a:noFill/>
                </a:ln>
                <a:effectLst/>
                <a:uLnTx/>
                <a:uFillTx/>
                <a:latin typeface="+mn-lt"/>
                <a:ea typeface="+mn-ea"/>
                <a:cs typeface="+mn-cs"/>
              </a:rPr>
              <a:t> и представлен</a:t>
            </a:r>
          </a:p>
          <a:p>
            <a:pPr marL="0" marR="0" lvl="0" indent="0" algn="ctr" defTabSz="914400" rtl="0" eaLnBrk="1" fontAlgn="auto" latinLnBrk="0" hangingPunct="1">
              <a:lnSpc>
                <a:spcPts val="1400"/>
              </a:lnSpc>
              <a:spcBef>
                <a:spcPts val="700"/>
              </a:spcBef>
              <a:spcAft>
                <a:spcPts val="0"/>
              </a:spcAft>
              <a:buClr>
                <a:schemeClr val="accent2"/>
              </a:buClr>
              <a:buSzPct val="60000"/>
              <a:buFont typeface="Wingdings"/>
              <a:buNone/>
              <a:tabLst/>
              <a:defRPr/>
            </a:pPr>
            <a:r>
              <a:rPr kumimoji="0" lang="ru-RU" sz="1600" b="1" i="0" u="none" strike="noStrike" kern="1200" cap="none" spc="0" normalizeH="0" baseline="0" noProof="0" dirty="0" smtClean="0">
                <a:ln>
                  <a:noFill/>
                </a:ln>
                <a:effectLst/>
                <a:uLnTx/>
                <a:uFillTx/>
                <a:latin typeface="+mn-lt"/>
                <a:ea typeface="+mn-ea"/>
                <a:cs typeface="+mn-cs"/>
              </a:rPr>
              <a:t>Фамилия Имя</a:t>
            </a:r>
            <a:endParaRPr sz="1600" b="1" dirty="0" smtClean="0"/>
          </a:p>
        </p:txBody>
      </p:sp>
      <p:pic>
        <p:nvPicPr>
          <p:cNvPr id="9" name="Рисунок 8" descr="полоса_фото.jpg"/>
          <p:cNvPicPr>
            <a:picLocks noChangeAspect="1"/>
          </p:cNvPicPr>
          <p:nvPr userDrawn="1"/>
        </p:nvPicPr>
        <p:blipFill>
          <a:blip r:embed="rId2" cstate="print"/>
          <a:stretch>
            <a:fillRect/>
          </a:stretch>
        </p:blipFill>
        <p:spPr>
          <a:xfrm>
            <a:off x="0" y="2433519"/>
            <a:ext cx="9144000" cy="1722407"/>
          </a:xfrm>
          <a:prstGeom prst="rect">
            <a:avLst/>
          </a:prstGeom>
        </p:spPr>
      </p:pic>
      <p:sp>
        <p:nvSpPr>
          <p:cNvPr id="10" name="Rectangle 3"/>
          <p:cNvSpPr txBox="1">
            <a:spLocks/>
          </p:cNvSpPr>
          <p:nvPr userDrawn="1"/>
        </p:nvSpPr>
        <p:spPr>
          <a:xfrm>
            <a:off x="785786" y="1059582"/>
            <a:ext cx="7715304" cy="1427620"/>
          </a:xfrm>
          <a:prstGeom prst="rect">
            <a:avLst/>
          </a:prstGeom>
        </p:spPr>
        <p:txBody>
          <a:bodyPr anchor="t">
            <a:normAutofit/>
          </a:bodyPr>
          <a:lstStyle/>
          <a:p>
            <a:pPr marL="0" marR="0" lvl="0" indent="0" algn="ctr" defTabSz="914400" rtl="0" eaLnBrk="1" fontAlgn="auto" latinLnBrk="0" hangingPunct="1">
              <a:lnSpc>
                <a:spcPct val="100000"/>
              </a:lnSpc>
              <a:spcBef>
                <a:spcPct val="0"/>
              </a:spcBef>
              <a:spcAft>
                <a:spcPts val="0"/>
              </a:spcAft>
              <a:buClrTx/>
              <a:buSzTx/>
              <a:buFont typeface="Arial" pitchFamily="34" charset="0"/>
              <a:buNone/>
              <a:tabLst/>
              <a:defRPr/>
            </a:pPr>
            <a:r>
              <a:rPr kumimoji="0" lang="ru-RU" sz="4000" b="0" i="0" u="none" strike="noStrike" kern="1200" cap="none" spc="0" normalizeH="0" baseline="0" noProof="0" dirty="0" smtClean="0">
                <a:ln>
                  <a:noFill/>
                </a:ln>
                <a:solidFill>
                  <a:schemeClr val="tx1">
                    <a:lumMod val="50000"/>
                    <a:lumOff val="50000"/>
                  </a:schemeClr>
                </a:solidFill>
                <a:effectLst/>
                <a:uLnTx/>
                <a:uFillTx/>
                <a:latin typeface="HeliosCond" pitchFamily="34" charset="-52"/>
                <a:ea typeface="+mj-ea"/>
                <a:cs typeface="+mj-cs"/>
              </a:rPr>
              <a:t>ШАБЛОН ЗАГОЛОВКА</a:t>
            </a:r>
            <a:br>
              <a:rPr kumimoji="0" lang="ru-RU" sz="4000" b="0" i="0" u="none" strike="noStrike" kern="1200" cap="none" spc="0" normalizeH="0" baseline="0" noProof="0" dirty="0" smtClean="0">
                <a:ln>
                  <a:noFill/>
                </a:ln>
                <a:solidFill>
                  <a:schemeClr val="tx1">
                    <a:lumMod val="50000"/>
                    <a:lumOff val="50000"/>
                  </a:schemeClr>
                </a:solidFill>
                <a:effectLst/>
                <a:uLnTx/>
                <a:uFillTx/>
                <a:latin typeface="HeliosCond" pitchFamily="34" charset="-52"/>
                <a:ea typeface="+mj-ea"/>
                <a:cs typeface="+mj-cs"/>
              </a:rPr>
            </a:br>
            <a:r>
              <a:rPr kumimoji="0" lang="ru-RU" sz="4000" b="0" i="0" u="none" strike="noStrike" kern="1200" cap="none" spc="0" normalizeH="0" baseline="0" noProof="0" dirty="0" smtClean="0">
                <a:ln>
                  <a:noFill/>
                </a:ln>
                <a:solidFill>
                  <a:schemeClr val="tx1">
                    <a:lumMod val="50000"/>
                    <a:lumOff val="50000"/>
                  </a:schemeClr>
                </a:solidFill>
                <a:effectLst/>
                <a:uLnTx/>
                <a:uFillTx/>
                <a:latin typeface="HeliosCond" pitchFamily="34" charset="-52"/>
                <a:ea typeface="+mj-ea"/>
                <a:cs typeface="+mj-cs"/>
              </a:rPr>
              <a:t>ДЛЯ ОБЛОЖКИ ПРЕЗЕНТАЦИИ</a:t>
            </a:r>
            <a:endParaRPr kumimoji="0" lang="ru-RU" sz="4000" b="0" i="0" u="none" strike="noStrike" kern="1200" cap="none" spc="0" normalizeH="0" baseline="0" noProof="0" dirty="0">
              <a:ln>
                <a:noFill/>
              </a:ln>
              <a:solidFill>
                <a:schemeClr val="tx1">
                  <a:lumMod val="50000"/>
                  <a:lumOff val="50000"/>
                </a:schemeClr>
              </a:solidFill>
              <a:effectLst/>
              <a:uLnTx/>
              <a:uFillTx/>
              <a:latin typeface="HeliosCond" pitchFamily="34" charset="-52"/>
              <a:ea typeface="+mj-ea"/>
              <a:cs typeface="+mj-cs"/>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hasCustomPrompt="1"/>
          </p:nvPr>
        </p:nvSpPr>
        <p:spPr/>
        <p:txBody>
          <a:bodyPr/>
          <a:lstStyle/>
          <a:p>
            <a:r>
              <a:rPr lang="ru-RU" dirty="0" smtClean="0"/>
              <a:t>ОБРАЗЕЦ ЗАГОЛОВКА</a:t>
            </a:r>
            <a:endParaRPr lang="ru-RU" dirty="0"/>
          </a:p>
        </p:txBody>
      </p:sp>
      <p:sp>
        <p:nvSpPr>
          <p:cNvPr id="3" name="Содержимое 2"/>
          <p:cNvSpPr>
            <a:spLocks noGrp="1"/>
          </p:cNvSpPr>
          <p:nvPr>
            <p:ph idx="1"/>
          </p:nvPr>
        </p:nvSpPr>
        <p:spPr/>
        <p:txBody>
          <a:bodyPr/>
          <a:lstStyle>
            <a:lvl1pPr>
              <a:buFontTx/>
              <a:buBlip>
                <a:blip r:embed="rId2"/>
              </a:buBlip>
              <a:defRPr/>
            </a:lvl1pPr>
            <a:lvl2pPr>
              <a:buFontTx/>
              <a:buBlip>
                <a:blip r:embed="rId3"/>
              </a:buBlip>
              <a:defRPr/>
            </a:lvl2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smtClean="0"/>
              <a:t>Центр обеспечения охраны труда</a:t>
            </a:r>
            <a:endParaRPr lang="ru-RU"/>
          </a:p>
        </p:txBody>
      </p:sp>
      <p:sp>
        <p:nvSpPr>
          <p:cNvPr id="6" name="Номер слайда 5"/>
          <p:cNvSpPr>
            <a:spLocks noGrp="1"/>
          </p:cNvSpPr>
          <p:nvPr>
            <p:ph type="sldNum" sz="quarter" idx="12"/>
          </p:nvPr>
        </p:nvSpPr>
        <p:spPr/>
        <p:txBody>
          <a:bodyPr/>
          <a:lstStyle/>
          <a:p>
            <a:fld id="{36B1CA64-C48E-480E-A5A5-340591A3DC09}" type="slidenum">
              <a:rPr lang="ru-RU" smtClean="0"/>
              <a:pPr/>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Образец заголовка</a:t>
            </a:r>
            <a:endParaRPr lang="ru-RU" dirty="0"/>
          </a:p>
        </p:txBody>
      </p:sp>
      <p:sp>
        <p:nvSpPr>
          <p:cNvPr id="3" name="Содержимое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Содержимое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9BC59C2D-DE7A-44D0-90D9-F567CFCA3F2E}" type="datetime1">
              <a:rPr lang="ru-RU" smtClean="0"/>
              <a:pPr/>
              <a:t>22.05.2025</a:t>
            </a:fld>
            <a:endParaRPr lang="ru-RU"/>
          </a:p>
        </p:txBody>
      </p:sp>
      <p:sp>
        <p:nvSpPr>
          <p:cNvPr id="6" name="Нижний колонтитул 5"/>
          <p:cNvSpPr>
            <a:spLocks noGrp="1"/>
          </p:cNvSpPr>
          <p:nvPr>
            <p:ph type="ftr" sz="quarter" idx="11"/>
          </p:nvPr>
        </p:nvSpPr>
        <p:spPr/>
        <p:txBody>
          <a:bodyPr/>
          <a:lstStyle/>
          <a:p>
            <a:r>
              <a:rPr lang="ru-RU" smtClean="0"/>
              <a:t>Центр обеспечения охраны труда</a:t>
            </a:r>
            <a:endParaRPr lang="ru-RU"/>
          </a:p>
        </p:txBody>
      </p:sp>
      <p:sp>
        <p:nvSpPr>
          <p:cNvPr id="7" name="Номер слайда 6"/>
          <p:cNvSpPr>
            <a:spLocks noGrp="1"/>
          </p:cNvSpPr>
          <p:nvPr>
            <p:ph type="sldNum" sz="quarter" idx="12"/>
          </p:nvPr>
        </p:nvSpPr>
        <p:spPr/>
        <p:txBody>
          <a:bodyPr/>
          <a:lstStyle/>
          <a:p>
            <a:fld id="{36B1CA64-C48E-480E-A5A5-340591A3DC09}" type="slidenum">
              <a:rPr lang="ru-RU" smtClean="0"/>
              <a:pPr/>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Образец заголовка</a:t>
            </a:r>
            <a:endParaRPr lang="ru-RU" dirty="0"/>
          </a:p>
        </p:txBody>
      </p:sp>
      <p:sp>
        <p:nvSpPr>
          <p:cNvPr id="3" name="Дата 2"/>
          <p:cNvSpPr>
            <a:spLocks noGrp="1"/>
          </p:cNvSpPr>
          <p:nvPr>
            <p:ph type="dt" sz="half" idx="10"/>
          </p:nvPr>
        </p:nvSpPr>
        <p:spPr/>
        <p:txBody>
          <a:bodyPr/>
          <a:lstStyle/>
          <a:p>
            <a:fld id="{71FFAEEA-3D29-43D1-A092-E6CB578B2090}" type="datetime1">
              <a:rPr lang="ru-RU" smtClean="0"/>
              <a:pPr/>
              <a:t>22.05.2025</a:t>
            </a:fld>
            <a:endParaRPr lang="ru-RU"/>
          </a:p>
        </p:txBody>
      </p:sp>
      <p:sp>
        <p:nvSpPr>
          <p:cNvPr id="4" name="Нижний колонтитул 3"/>
          <p:cNvSpPr>
            <a:spLocks noGrp="1"/>
          </p:cNvSpPr>
          <p:nvPr>
            <p:ph type="ftr" sz="quarter" idx="11"/>
          </p:nvPr>
        </p:nvSpPr>
        <p:spPr/>
        <p:txBody>
          <a:bodyPr/>
          <a:lstStyle/>
          <a:p>
            <a:r>
              <a:rPr lang="ru-RU" smtClean="0"/>
              <a:t>Центр обеспечения охраны труда</a:t>
            </a:r>
            <a:endParaRPr lang="ru-RU"/>
          </a:p>
        </p:txBody>
      </p:sp>
      <p:sp>
        <p:nvSpPr>
          <p:cNvPr id="5" name="Номер слайда 4"/>
          <p:cNvSpPr>
            <a:spLocks noGrp="1"/>
          </p:cNvSpPr>
          <p:nvPr>
            <p:ph type="sldNum" sz="quarter" idx="12"/>
          </p:nvPr>
        </p:nvSpPr>
        <p:spPr/>
        <p:txBody>
          <a:bodyPr/>
          <a:lstStyle/>
          <a:p>
            <a:fld id="{36B1CA64-C48E-480E-A5A5-340591A3DC09}" type="slidenum">
              <a:rPr lang="ru-RU" smtClean="0"/>
              <a:pPr/>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89FF26F-F1C2-4ED7-98C1-CFCD02C62927}" type="datetime1">
              <a:rPr lang="ru-RU" smtClean="0"/>
              <a:pPr/>
              <a:t>22.05.2025</a:t>
            </a:fld>
            <a:endParaRPr lang="ru-RU"/>
          </a:p>
        </p:txBody>
      </p:sp>
      <p:sp>
        <p:nvSpPr>
          <p:cNvPr id="3" name="Нижний колонтитул 2"/>
          <p:cNvSpPr>
            <a:spLocks noGrp="1"/>
          </p:cNvSpPr>
          <p:nvPr>
            <p:ph type="ftr" sz="quarter" idx="11"/>
          </p:nvPr>
        </p:nvSpPr>
        <p:spPr/>
        <p:txBody>
          <a:bodyPr/>
          <a:lstStyle/>
          <a:p>
            <a:r>
              <a:rPr lang="ru-RU" smtClean="0"/>
              <a:t>Центр обеспечения охраны труда</a:t>
            </a:r>
            <a:endParaRPr lang="ru-RU"/>
          </a:p>
        </p:txBody>
      </p:sp>
      <p:sp>
        <p:nvSpPr>
          <p:cNvPr id="4" name="Номер слайда 3"/>
          <p:cNvSpPr>
            <a:spLocks noGrp="1"/>
          </p:cNvSpPr>
          <p:nvPr>
            <p:ph type="sldNum" sz="quarter" idx="12"/>
          </p:nvPr>
        </p:nvSpPr>
        <p:spPr/>
        <p:txBody>
          <a:bodyPr/>
          <a:lstStyle/>
          <a:p>
            <a:fld id="{36B1CA64-C48E-480E-A5A5-340591A3DC09}" type="slidenum">
              <a:rPr lang="ru-RU" smtClean="0"/>
              <a:pPr/>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1" y="204787"/>
            <a:ext cx="3008313" cy="871538"/>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F5A6C1B0-8FC1-484D-8650-EB2E3B9CDA06}" type="datetime1">
              <a:rPr lang="ru-RU" smtClean="0"/>
              <a:pPr/>
              <a:t>22.05.2025</a:t>
            </a:fld>
            <a:endParaRPr lang="ru-RU"/>
          </a:p>
        </p:txBody>
      </p:sp>
      <p:sp>
        <p:nvSpPr>
          <p:cNvPr id="6" name="Нижний колонтитул 5"/>
          <p:cNvSpPr>
            <a:spLocks noGrp="1"/>
          </p:cNvSpPr>
          <p:nvPr>
            <p:ph type="ftr" sz="quarter" idx="11"/>
          </p:nvPr>
        </p:nvSpPr>
        <p:spPr/>
        <p:txBody>
          <a:bodyPr/>
          <a:lstStyle/>
          <a:p>
            <a:r>
              <a:rPr lang="ru-RU" smtClean="0"/>
              <a:t>Центр обеспечения охраны труда</a:t>
            </a:r>
            <a:endParaRPr lang="ru-RU"/>
          </a:p>
        </p:txBody>
      </p:sp>
      <p:sp>
        <p:nvSpPr>
          <p:cNvPr id="7" name="Номер слайда 6"/>
          <p:cNvSpPr>
            <a:spLocks noGrp="1"/>
          </p:cNvSpPr>
          <p:nvPr>
            <p:ph type="sldNum" sz="quarter" idx="12"/>
          </p:nvPr>
        </p:nvSpPr>
        <p:spPr/>
        <p:txBody>
          <a:bodyPr/>
          <a:lstStyle/>
          <a:p>
            <a:fld id="{36B1CA64-C48E-480E-A5A5-340591A3DC09}"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3968" y="1203598"/>
            <a:ext cx="4248472" cy="425054"/>
          </a:xfrm>
        </p:spPr>
        <p:txBody>
          <a:bodyPr anchor="b"/>
          <a:lstStyle>
            <a:lvl1pPr algn="l">
              <a:defRPr sz="2000" b="1"/>
            </a:lvl1pPr>
          </a:lstStyle>
          <a:p>
            <a:r>
              <a:rPr lang="ru-RU" dirty="0" smtClean="0"/>
              <a:t>Образец заголовка</a:t>
            </a:r>
            <a:endParaRPr lang="ru-RU" dirty="0"/>
          </a:p>
        </p:txBody>
      </p:sp>
      <p:sp>
        <p:nvSpPr>
          <p:cNvPr id="3" name="Рисунок 2"/>
          <p:cNvSpPr>
            <a:spLocks noGrp="1"/>
          </p:cNvSpPr>
          <p:nvPr>
            <p:ph type="pic" idx="1"/>
          </p:nvPr>
        </p:nvSpPr>
        <p:spPr>
          <a:xfrm>
            <a:off x="0" y="1203598"/>
            <a:ext cx="4147864" cy="331236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4283968" y="1707654"/>
            <a:ext cx="4248472" cy="28083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76FEB650-1F34-402B-8555-3D12AD250A25}" type="datetime1">
              <a:rPr lang="ru-RU" smtClean="0"/>
              <a:pPr/>
              <a:t>22.05.2025</a:t>
            </a:fld>
            <a:endParaRPr lang="ru-RU"/>
          </a:p>
        </p:txBody>
      </p:sp>
      <p:sp>
        <p:nvSpPr>
          <p:cNvPr id="6" name="Нижний колонтитул 5"/>
          <p:cNvSpPr>
            <a:spLocks noGrp="1"/>
          </p:cNvSpPr>
          <p:nvPr>
            <p:ph type="ftr" sz="quarter" idx="11"/>
          </p:nvPr>
        </p:nvSpPr>
        <p:spPr/>
        <p:txBody>
          <a:bodyPr/>
          <a:lstStyle/>
          <a:p>
            <a:r>
              <a:rPr lang="ru-RU" smtClean="0"/>
              <a:t>Центр обеспечения охраны труда</a:t>
            </a:r>
            <a:endParaRPr lang="ru-RU"/>
          </a:p>
        </p:txBody>
      </p:sp>
      <p:sp>
        <p:nvSpPr>
          <p:cNvPr id="7" name="Номер слайда 6"/>
          <p:cNvSpPr>
            <a:spLocks noGrp="1"/>
          </p:cNvSpPr>
          <p:nvPr>
            <p:ph type="sldNum" sz="quarter" idx="12"/>
          </p:nvPr>
        </p:nvSpPr>
        <p:spPr/>
        <p:txBody>
          <a:bodyPr/>
          <a:lstStyle/>
          <a:p>
            <a:fld id="{36B1CA64-C48E-480E-A5A5-340591A3DC09}"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3.png"/><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Прямоугольник 7"/>
          <p:cNvSpPr/>
          <p:nvPr/>
        </p:nvSpPr>
        <p:spPr>
          <a:xfrm>
            <a:off x="0" y="4714890"/>
            <a:ext cx="9144000" cy="42861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7" name="Рисунок 6" descr="1_КОЛОНТ_верх.png"/>
          <p:cNvPicPr>
            <a:picLocks noChangeAspect="1"/>
          </p:cNvPicPr>
          <p:nvPr/>
        </p:nvPicPr>
        <p:blipFill>
          <a:blip r:embed="rId9" cstate="print"/>
          <a:stretch>
            <a:fillRect/>
          </a:stretch>
        </p:blipFill>
        <p:spPr>
          <a:xfrm>
            <a:off x="0" y="0"/>
            <a:ext cx="9144000" cy="1152144"/>
          </a:xfrm>
          <a:prstGeom prst="rect">
            <a:avLst/>
          </a:prstGeom>
        </p:spPr>
      </p:pic>
      <p:sp>
        <p:nvSpPr>
          <p:cNvPr id="2" name="Заголовок 1"/>
          <p:cNvSpPr>
            <a:spLocks noGrp="1"/>
          </p:cNvSpPr>
          <p:nvPr>
            <p:ph type="title"/>
          </p:nvPr>
        </p:nvSpPr>
        <p:spPr>
          <a:xfrm>
            <a:off x="3347864" y="205979"/>
            <a:ext cx="5328592" cy="857250"/>
          </a:xfrm>
          <a:prstGeom prst="rect">
            <a:avLst/>
          </a:prstGeom>
        </p:spPr>
        <p:txBody>
          <a:bodyPr vert="horz" lIns="91440" tIns="45720" rIns="91440" bIns="45720" rtlCol="0" anchor="ctr">
            <a:normAutofit/>
          </a:bodyPr>
          <a:lstStyle/>
          <a:p>
            <a:r>
              <a:rPr lang="ru-RU" dirty="0" smtClean="0"/>
              <a:t>ОБРАЗЕЦ ЗАГОЛОВКА</a:t>
            </a:r>
            <a:endParaRPr lang="ru-RU" dirty="0"/>
          </a:p>
        </p:txBody>
      </p:sp>
      <p:sp>
        <p:nvSpPr>
          <p:cNvPr id="3" name="Текст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ru-RU" dirty="0" smtClean="0"/>
              <a:t>Образец текста</a:t>
            </a:r>
          </a:p>
          <a:p>
            <a:pPr lvl="1"/>
            <a:r>
              <a:rPr lang="ru-RU" dirty="0" smtClean="0"/>
              <a:t>Второй уровень</a:t>
            </a:r>
          </a:p>
          <a:p>
            <a:pPr lvl="2"/>
            <a:r>
              <a:rPr lang="ru-RU" dirty="0" smtClean="0"/>
              <a:t>Третий уровень</a:t>
            </a:r>
          </a:p>
          <a:p>
            <a:pPr lvl="3"/>
            <a:r>
              <a:rPr lang="ru-RU" dirty="0" smtClean="0"/>
              <a:t>Четвертый уровень</a:t>
            </a:r>
          </a:p>
          <a:p>
            <a:pPr lvl="4"/>
            <a:r>
              <a:rPr lang="ru-RU" dirty="0" smtClean="0"/>
              <a:t>Пятый уровень</a:t>
            </a:r>
            <a:endParaRPr lang="ru-RU" dirty="0"/>
          </a:p>
        </p:txBody>
      </p:sp>
      <p:sp>
        <p:nvSpPr>
          <p:cNvPr id="4" name="Дата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lumMod val="50000"/>
                    <a:lumOff val="50000"/>
                  </a:schemeClr>
                </a:solidFill>
              </a:defRPr>
            </a:lvl1pPr>
          </a:lstStyle>
          <a:p>
            <a:fld id="{E5130DD8-E265-4D6E-A50E-69D176EE1732}" type="datetime1">
              <a:rPr lang="ru-RU" smtClean="0"/>
              <a:pPr/>
              <a:t>22.05.2025</a:t>
            </a:fld>
            <a:endParaRPr lang="ru-RU" dirty="0"/>
          </a:p>
        </p:txBody>
      </p:sp>
      <p:sp>
        <p:nvSpPr>
          <p:cNvPr id="5" name="Нижний колонтитул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lumMod val="50000"/>
                    <a:lumOff val="50000"/>
                  </a:schemeClr>
                </a:solidFill>
              </a:defRPr>
            </a:lvl1pPr>
          </a:lstStyle>
          <a:p>
            <a:r>
              <a:rPr lang="ru-RU" smtClean="0"/>
              <a:t>Центр обеспечения охраны труда</a:t>
            </a:r>
            <a:endParaRPr lang="ru-RU" dirty="0"/>
          </a:p>
        </p:txBody>
      </p:sp>
      <p:sp>
        <p:nvSpPr>
          <p:cNvPr id="6" name="Номер слайда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lumMod val="50000"/>
                    <a:lumOff val="50000"/>
                  </a:schemeClr>
                </a:solidFill>
              </a:defRPr>
            </a:lvl1pPr>
          </a:lstStyle>
          <a:p>
            <a:fld id="{36B1CA64-C48E-480E-A5A5-340591A3DC09}" type="slidenum">
              <a:rPr lang="ru-RU" smtClean="0"/>
              <a:pPr/>
              <a:t>‹#›</a:t>
            </a:fld>
            <a:endParaRPr lang="ru-RU"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4" r:id="rId4"/>
    <p:sldLayoutId id="2147483655" r:id="rId5"/>
    <p:sldLayoutId id="2147483656" r:id="rId6"/>
    <p:sldLayoutId id="2147483657" r:id="rId7"/>
  </p:sldLayoutIdLst>
  <p:hf hdr="0"/>
  <p:txStyles>
    <p:titleStyle>
      <a:lvl1pPr algn="ctr" defTabSz="914400" rtl="0" eaLnBrk="1" latinLnBrk="0" hangingPunct="1">
        <a:spcBef>
          <a:spcPct val="0"/>
        </a:spcBef>
        <a:buNone/>
        <a:defRPr sz="4000" kern="1200">
          <a:solidFill>
            <a:schemeClr val="tx1"/>
          </a:solidFill>
          <a:latin typeface="HeliosCond" pitchFamily="34" charset="-52"/>
          <a:ea typeface="+mj-ea"/>
          <a:cs typeface="+mj-cs"/>
        </a:defRPr>
      </a:lvl1pPr>
    </p:titleStyle>
    <p:bodyStyle>
      <a:lvl1pPr marL="342900" indent="-342900" algn="l" defTabSz="914400" rtl="0" eaLnBrk="1" latinLnBrk="0" hangingPunct="1">
        <a:spcBef>
          <a:spcPct val="20000"/>
        </a:spcBef>
        <a:buFontTx/>
        <a:buBlip>
          <a:blip r:embed="rId10"/>
        </a:buBlip>
        <a:defRPr sz="3200" kern="1200">
          <a:solidFill>
            <a:schemeClr val="tx1"/>
          </a:solidFill>
          <a:latin typeface="+mn-lt"/>
          <a:ea typeface="+mn-ea"/>
          <a:cs typeface="+mn-cs"/>
        </a:defRPr>
      </a:lvl1pPr>
      <a:lvl2pPr marL="742950" indent="-285750" algn="l" defTabSz="914400" rtl="0" eaLnBrk="1" latinLnBrk="0" hangingPunct="1">
        <a:spcBef>
          <a:spcPct val="20000"/>
        </a:spcBef>
        <a:buFontTx/>
        <a:buBlip>
          <a:blip r:embed="rId11"/>
        </a:buBlip>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hyperlink" Target="https://&#1086;&#1085;&#1083;&#1072;&#1081;&#1085;&#1080;&#1085;&#1089;&#1087;&#1077;&#1082;&#1094;&#1080;&#1103;.&#1088;&#1092;/questions/view/177107?ysclid=mawwpjwp1p814296901" TargetMode="Externa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hyperlink" Target="https://ok.ru/group/70000002079673/topic/156587092440505" TargetMode="External"/><Relationship Id="rId2" Type="http://schemas.openxmlformats.org/officeDocument/2006/relationships/hyperlink" Target="https://git11.rostrud.gov.ru/razyasneniya-i-konsultatsii/2024-god232356/1275249.html" TargetMode="Externa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hyperlink" Target="mailto:orientir@mxctr.r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53546" y="1059582"/>
            <a:ext cx="5490454" cy="3661018"/>
          </a:xfrm>
          <a:prstGeom prst="rect">
            <a:avLst/>
          </a:prstGeom>
        </p:spPr>
      </p:pic>
      <p:sp>
        <p:nvSpPr>
          <p:cNvPr id="12" name="Прямоугольник 11"/>
          <p:cNvSpPr/>
          <p:nvPr/>
        </p:nvSpPr>
        <p:spPr>
          <a:xfrm>
            <a:off x="0" y="4714890"/>
            <a:ext cx="9144000" cy="428610"/>
          </a:xfrm>
          <a:prstGeom prst="rect">
            <a:avLst/>
          </a:prstGeom>
          <a:solidFill>
            <a:srgbClr val="E778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13" name="Рисунок 12" descr="оранж_верх.png"/>
          <p:cNvPicPr>
            <a:picLocks noChangeAspect="1"/>
          </p:cNvPicPr>
          <p:nvPr/>
        </p:nvPicPr>
        <p:blipFill>
          <a:blip r:embed="rId3" cstate="print"/>
          <a:stretch>
            <a:fillRect/>
          </a:stretch>
        </p:blipFill>
        <p:spPr>
          <a:xfrm>
            <a:off x="0" y="0"/>
            <a:ext cx="9144000" cy="1152336"/>
          </a:xfrm>
          <a:prstGeom prst="rect">
            <a:avLst/>
          </a:prstGeom>
        </p:spPr>
      </p:pic>
      <p:sp>
        <p:nvSpPr>
          <p:cNvPr id="11" name="Title 1"/>
          <p:cNvSpPr txBox="1">
            <a:spLocks/>
          </p:cNvSpPr>
          <p:nvPr/>
        </p:nvSpPr>
        <p:spPr>
          <a:xfrm>
            <a:off x="827584" y="4796408"/>
            <a:ext cx="4032448" cy="224408"/>
          </a:xfrm>
          <a:prstGeom prst="rect">
            <a:avLst/>
          </a:prstGeom>
        </p:spPr>
        <p:txBody>
          <a:bodyPr vert="horz" lIns="91440" tIns="45720" rIns="91440" bIns="45720" rtlCol="0" anchor="t">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ru-RU" sz="1300" b="1" dirty="0" smtClean="0">
                <a:solidFill>
                  <a:schemeClr val="bg1"/>
                </a:solidFill>
              </a:rPr>
              <a:t>«Центр обеспечения охраны труда»  Май 2025</a:t>
            </a:r>
            <a:endParaRPr lang="en-US" sz="1300" b="1" dirty="0">
              <a:solidFill>
                <a:schemeClr val="bg1"/>
              </a:solidFill>
            </a:endParaRPr>
          </a:p>
        </p:txBody>
      </p:sp>
      <p:sp>
        <p:nvSpPr>
          <p:cNvPr id="14" name="Rectangle 4"/>
          <p:cNvSpPr txBox="1">
            <a:spLocks/>
          </p:cNvSpPr>
          <p:nvPr/>
        </p:nvSpPr>
        <p:spPr>
          <a:xfrm>
            <a:off x="857224" y="4071948"/>
            <a:ext cx="3714776" cy="714380"/>
          </a:xfrm>
          <a:prstGeom prst="rect">
            <a:avLst/>
          </a:prstGeom>
        </p:spPr>
        <p:txBody>
          <a:bodyPr vert="horz" anchor="t">
            <a:noAutofit/>
          </a:bodyPr>
          <a:lstStyle/>
          <a:p>
            <a:pPr marL="0" marR="0" lvl="0" indent="0" defTabSz="914400" rtl="0" eaLnBrk="1" fontAlgn="auto" latinLnBrk="0" hangingPunct="1">
              <a:lnSpc>
                <a:spcPts val="1400"/>
              </a:lnSpc>
              <a:spcBef>
                <a:spcPts val="700"/>
              </a:spcBef>
              <a:spcAft>
                <a:spcPts val="0"/>
              </a:spcAft>
              <a:buClr>
                <a:schemeClr val="accent2"/>
              </a:buClr>
              <a:buSzPct val="60000"/>
              <a:buFont typeface="Wingdings"/>
              <a:buNone/>
              <a:tabLst/>
              <a:defRPr/>
            </a:pPr>
            <a:r>
              <a:rPr kumimoji="0" lang="ru-RU" sz="1800" i="0" u="none" strike="noStrike" kern="1200" cap="none" spc="0" normalizeH="0" baseline="0" noProof="0" dirty="0" smtClean="0">
                <a:ln>
                  <a:noFill/>
                </a:ln>
                <a:effectLst/>
                <a:uLnTx/>
                <a:uFillTx/>
                <a:latin typeface="+mn-lt"/>
                <a:ea typeface="+mn-ea"/>
                <a:cs typeface="+mn-cs"/>
              </a:rPr>
              <a:t>Подготовлен</a:t>
            </a:r>
            <a:r>
              <a:rPr kumimoji="0" lang="ru-RU" sz="1800" i="0" u="none" strike="noStrike" kern="1200" cap="none" spc="0" normalizeH="0" noProof="0" dirty="0" smtClean="0">
                <a:ln>
                  <a:noFill/>
                </a:ln>
                <a:effectLst/>
                <a:uLnTx/>
                <a:uFillTx/>
                <a:latin typeface="+mn-lt"/>
                <a:ea typeface="+mn-ea"/>
                <a:cs typeface="+mn-cs"/>
              </a:rPr>
              <a:t> и представлен</a:t>
            </a:r>
          </a:p>
          <a:p>
            <a:pPr marL="0" marR="0" lvl="0" indent="0" defTabSz="914400" rtl="0" eaLnBrk="1" fontAlgn="auto" latinLnBrk="0" hangingPunct="1">
              <a:lnSpc>
                <a:spcPts val="1400"/>
              </a:lnSpc>
              <a:spcBef>
                <a:spcPts val="700"/>
              </a:spcBef>
              <a:spcAft>
                <a:spcPts val="0"/>
              </a:spcAft>
              <a:buClr>
                <a:schemeClr val="accent2"/>
              </a:buClr>
              <a:buSzPct val="60000"/>
              <a:buFont typeface="Wingdings"/>
              <a:buNone/>
              <a:tabLst/>
              <a:defRPr/>
            </a:pPr>
            <a:r>
              <a:rPr kumimoji="0" lang="ru-RU" sz="1800" b="1" i="0" u="none" strike="noStrike" kern="1200" cap="none" spc="0" normalizeH="0" baseline="0" noProof="0" dirty="0" smtClean="0">
                <a:ln>
                  <a:noFill/>
                </a:ln>
                <a:effectLst/>
                <a:uLnTx/>
                <a:uFillTx/>
                <a:latin typeface="+mn-lt"/>
                <a:ea typeface="+mn-ea"/>
                <a:cs typeface="+mn-cs"/>
              </a:rPr>
              <a:t>Александром Максимовым</a:t>
            </a:r>
          </a:p>
          <a:p>
            <a:pPr marL="0" marR="0" lvl="0" indent="0" defTabSz="914400" rtl="0" eaLnBrk="1" fontAlgn="auto" latinLnBrk="0" hangingPunct="1">
              <a:lnSpc>
                <a:spcPts val="1400"/>
              </a:lnSpc>
              <a:spcBef>
                <a:spcPts val="700"/>
              </a:spcBef>
              <a:spcAft>
                <a:spcPts val="0"/>
              </a:spcAft>
              <a:buClr>
                <a:schemeClr val="accent2"/>
              </a:buClr>
              <a:buSzPct val="60000"/>
              <a:buFont typeface="Wingdings"/>
              <a:buNone/>
              <a:tabLst/>
              <a:defRPr/>
            </a:pPr>
            <a:endParaRPr b="1" dirty="0" smtClean="0"/>
          </a:p>
        </p:txBody>
      </p:sp>
      <p:sp>
        <p:nvSpPr>
          <p:cNvPr id="15" name="Прямоугольник 5"/>
          <p:cNvSpPr/>
          <p:nvPr/>
        </p:nvSpPr>
        <p:spPr>
          <a:xfrm>
            <a:off x="928662" y="3857634"/>
            <a:ext cx="3500462" cy="71438"/>
          </a:xfrm>
          <a:prstGeom prst="rect">
            <a:avLst/>
          </a:prstGeom>
          <a:solidFill>
            <a:srgbClr val="E778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6" name="Rectangle 3"/>
          <p:cNvSpPr txBox="1">
            <a:spLocks/>
          </p:cNvSpPr>
          <p:nvPr/>
        </p:nvSpPr>
        <p:spPr>
          <a:xfrm>
            <a:off x="827584" y="1491630"/>
            <a:ext cx="3744416" cy="1928826"/>
          </a:xfrm>
          <a:prstGeom prst="rect">
            <a:avLst/>
          </a:prstGeom>
        </p:spPr>
        <p:txBody>
          <a:bodyPr anchor="t">
            <a:noAutofit/>
          </a:bodyPr>
          <a:lstStyle/>
          <a:p>
            <a:r>
              <a:rPr lang="ru-RU" sz="4000" b="1" dirty="0" smtClean="0">
                <a:solidFill>
                  <a:schemeClr val="accent6">
                    <a:lumMod val="75000"/>
                  </a:schemeClr>
                </a:solidFill>
                <a:effectLst>
                  <a:glow rad="419100">
                    <a:schemeClr val="bg1">
                      <a:alpha val="32000"/>
                    </a:schemeClr>
                  </a:glow>
                  <a:outerShdw blurRad="304800" sx="49000" sy="49000" algn="tr" rotWithShape="0">
                    <a:schemeClr val="bg1">
                      <a:alpha val="0"/>
                    </a:schemeClr>
                  </a:outerShdw>
                </a:effectLst>
                <a:latin typeface="HeliosCond" pitchFamily="34" charset="-52"/>
              </a:rPr>
              <a:t>ОХРАНА ТРУДА:</a:t>
            </a:r>
          </a:p>
          <a:p>
            <a:r>
              <a:rPr lang="ru-RU" sz="4000" b="1" dirty="0" smtClean="0">
                <a:solidFill>
                  <a:schemeClr val="accent6">
                    <a:lumMod val="75000"/>
                  </a:schemeClr>
                </a:solidFill>
                <a:effectLst>
                  <a:glow rad="419100">
                    <a:schemeClr val="bg1">
                      <a:alpha val="32000"/>
                    </a:schemeClr>
                  </a:glow>
                  <a:outerShdw blurRad="304800" sx="49000" sy="49000" algn="tr" rotWithShape="0">
                    <a:schemeClr val="bg1">
                      <a:alpha val="0"/>
                    </a:schemeClr>
                  </a:outerShdw>
                </a:effectLst>
                <a:latin typeface="HeliosCond" pitchFamily="34" charset="-52"/>
              </a:rPr>
              <a:t>СЕМИНАР-ПРАКТИКУМ</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2">
            <a:extLst>
              <a:ext uri="{28A0092B-C50C-407E-A947-70E740481C1C}">
                <a14:useLocalDpi xmlns:a14="http://schemas.microsoft.com/office/drawing/2010/main" val="0"/>
              </a:ext>
            </a:extLst>
          </a:blip>
          <a:srcRect r="17721"/>
          <a:stretch/>
        </p:blipFill>
        <p:spPr>
          <a:xfrm>
            <a:off x="3752800" y="1021326"/>
            <a:ext cx="5427712" cy="3710664"/>
          </a:xfrm>
          <a:prstGeom prst="rect">
            <a:avLst/>
          </a:prstGeom>
        </p:spPr>
      </p:pic>
      <p:sp>
        <p:nvSpPr>
          <p:cNvPr id="9" name="Прямоугольник 8"/>
          <p:cNvSpPr/>
          <p:nvPr/>
        </p:nvSpPr>
        <p:spPr>
          <a:xfrm>
            <a:off x="0" y="4714890"/>
            <a:ext cx="9144000" cy="428610"/>
          </a:xfrm>
          <a:prstGeom prst="rect">
            <a:avLst/>
          </a:prstGeom>
          <a:solidFill>
            <a:srgbClr val="E778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smtClean="0"/>
              <a:t>Центр обеспечения охраны труда</a:t>
            </a:r>
            <a:endParaRPr lang="ru-RU"/>
          </a:p>
        </p:txBody>
      </p:sp>
      <p:sp>
        <p:nvSpPr>
          <p:cNvPr id="6" name="Номер слайда 5"/>
          <p:cNvSpPr>
            <a:spLocks noGrp="1"/>
          </p:cNvSpPr>
          <p:nvPr>
            <p:ph type="sldNum" sz="quarter" idx="12"/>
          </p:nvPr>
        </p:nvSpPr>
        <p:spPr/>
        <p:txBody>
          <a:bodyPr/>
          <a:lstStyle/>
          <a:p>
            <a:fld id="{36B1CA64-C48E-480E-A5A5-340591A3DC09}" type="slidenum">
              <a:rPr lang="ru-RU" smtClean="0"/>
              <a:pPr/>
              <a:t>2</a:t>
            </a:fld>
            <a:endParaRPr lang="ru-RU"/>
          </a:p>
        </p:txBody>
      </p:sp>
      <p:pic>
        <p:nvPicPr>
          <p:cNvPr id="7" name="Рисунок 6" descr="оранж_верх.png"/>
          <p:cNvPicPr>
            <a:picLocks noChangeAspect="1"/>
          </p:cNvPicPr>
          <p:nvPr/>
        </p:nvPicPr>
        <p:blipFill>
          <a:blip r:embed="rId3" cstate="print"/>
          <a:stretch>
            <a:fillRect/>
          </a:stretch>
        </p:blipFill>
        <p:spPr>
          <a:xfrm>
            <a:off x="0" y="0"/>
            <a:ext cx="9144000" cy="1152336"/>
          </a:xfrm>
          <a:prstGeom prst="rect">
            <a:avLst/>
          </a:prstGeom>
        </p:spPr>
      </p:pic>
      <p:sp>
        <p:nvSpPr>
          <p:cNvPr id="13" name="Прямоугольник 14"/>
          <p:cNvSpPr/>
          <p:nvPr/>
        </p:nvSpPr>
        <p:spPr>
          <a:xfrm>
            <a:off x="827584" y="1851670"/>
            <a:ext cx="4248472" cy="1200329"/>
          </a:xfrm>
          <a:prstGeom prst="rect">
            <a:avLst/>
          </a:prstGeom>
          <a:noFill/>
        </p:spPr>
        <p:txBody>
          <a:bodyPr wrap="square" lIns="91440" tIns="45720" rIns="91440" bIns="45720">
            <a:spAutoFit/>
          </a:bodyPr>
          <a:lstStyle/>
          <a:p>
            <a:r>
              <a:rPr lang="ru-RU" sz="3600" b="1" dirty="0" smtClean="0">
                <a:solidFill>
                  <a:schemeClr val="accent6">
                    <a:lumMod val="75000"/>
                  </a:schemeClr>
                </a:solidFill>
                <a:latin typeface="HeliosCond" pitchFamily="34" charset="-52"/>
              </a:rPr>
              <a:t>Практика охраны труда</a:t>
            </a:r>
          </a:p>
        </p:txBody>
      </p:sp>
      <p:sp>
        <p:nvSpPr>
          <p:cNvPr id="14" name="Заголовок 12"/>
          <p:cNvSpPr>
            <a:spLocks noGrp="1"/>
          </p:cNvSpPr>
          <p:nvPr>
            <p:ph type="title"/>
          </p:nvPr>
        </p:nvSpPr>
        <p:spPr>
          <a:xfrm>
            <a:off x="3347864" y="222870"/>
            <a:ext cx="5616624" cy="980728"/>
          </a:xfrm>
        </p:spPr>
        <p:txBody>
          <a:bodyPr vert="horz" lIns="91440" tIns="45720" rIns="91440" bIns="45720" rtlCol="0" anchor="ctr">
            <a:noAutofit/>
          </a:bodyPr>
          <a:lstStyle/>
          <a:p>
            <a:pPr algn="l">
              <a:lnSpc>
                <a:spcPts val="3700"/>
              </a:lnSpc>
            </a:pPr>
            <a:r>
              <a:rPr lang="ru-RU" sz="3600" b="1" dirty="0" smtClean="0">
                <a:solidFill>
                  <a:schemeClr val="bg1"/>
                </a:solidFill>
              </a:rPr>
              <a:t>ОХРАНА ТРУДА 2025</a:t>
            </a:r>
            <a:endParaRPr lang="ru-RU" sz="3600" b="1" dirty="0">
              <a:solidFill>
                <a:schemeClr val="bg1"/>
              </a:solidFill>
            </a:endParaRPr>
          </a:p>
        </p:txBody>
      </p:sp>
    </p:spTree>
    <p:extLst>
      <p:ext uri="{BB962C8B-B14F-4D97-AF65-F5344CB8AC3E}">
        <p14:creationId xmlns:p14="http://schemas.microsoft.com/office/powerpoint/2010/main" val="13276333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3</a:t>
            </a:fld>
            <a:endParaRPr lang="ru-RU"/>
          </a:p>
        </p:txBody>
      </p:sp>
      <p:sp>
        <p:nvSpPr>
          <p:cNvPr id="8" name="Содержимое 2"/>
          <p:cNvSpPr>
            <a:spLocks noGrp="1"/>
          </p:cNvSpPr>
          <p:nvPr>
            <p:ph sz="half" idx="1"/>
          </p:nvPr>
        </p:nvSpPr>
        <p:spPr>
          <a:xfrm>
            <a:off x="35496" y="1203598"/>
            <a:ext cx="8949084" cy="3387278"/>
          </a:xfrm>
          <a:noFill/>
        </p:spPr>
        <p:txBody>
          <a:bodyPr>
            <a:noAutofit/>
          </a:bodyPr>
          <a:lstStyle/>
          <a:p>
            <a:pPr marL="0" indent="0" fontAlgn="base">
              <a:buNone/>
            </a:pPr>
            <a:r>
              <a:rPr lang="ru-RU" sz="1800" b="1" dirty="0" smtClean="0">
                <a:solidFill>
                  <a:srgbClr val="FF0000"/>
                </a:solidFill>
                <a:latin typeface="HeliosCond" panose="020B7200000000000000" pitchFamily="34" charset="0"/>
              </a:rPr>
              <a:t>Возможность заработать </a:t>
            </a:r>
            <a:r>
              <a:rPr lang="ru-RU" sz="1800" b="1" dirty="0" smtClean="0">
                <a:solidFill>
                  <a:srgbClr val="FF0000"/>
                </a:solidFill>
                <a:latin typeface="HeliosCond" panose="020B7200000000000000" pitchFamily="34" charset="0"/>
                <a:sym typeface="Wingdings" panose="05000000000000000000" pitchFamily="2" charset="2"/>
              </a:rPr>
              <a:t> была </a:t>
            </a:r>
          </a:p>
          <a:p>
            <a:pPr marL="0" indent="0" fontAlgn="base">
              <a:buNone/>
            </a:pPr>
            <a:r>
              <a:rPr lang="ru-RU" sz="1200" dirty="0">
                <a:latin typeface="HeliosCond" panose="020B7200000000000000" pitchFamily="34" charset="0"/>
              </a:rPr>
              <a:t>Выполнение научно-исследовательской работы по теме: "Разработка методических рекомендаций по осуществлению </a:t>
            </a:r>
            <a:r>
              <a:rPr lang="ru-RU" sz="1200" dirty="0" err="1">
                <a:latin typeface="HeliosCond" panose="020B7200000000000000" pitchFamily="34" charset="0"/>
              </a:rPr>
              <a:t>хронометрирования</a:t>
            </a:r>
            <a:r>
              <a:rPr lang="ru-RU" sz="1200" dirty="0">
                <a:latin typeface="HeliosCond" panose="020B7200000000000000" pitchFamily="34" charset="0"/>
              </a:rPr>
              <a:t> рабочего времени при оценке тяжести и напряженности трудового процесса в рамках проведения специальной оценки условий </a:t>
            </a:r>
            <a:r>
              <a:rPr lang="ru-RU" sz="1200" dirty="0" smtClean="0">
                <a:latin typeface="HeliosCond" panose="020B7200000000000000" pitchFamily="34" charset="0"/>
              </a:rPr>
              <a:t>труда«</a:t>
            </a:r>
          </a:p>
          <a:p>
            <a:pPr marL="0" indent="0">
              <a:buNone/>
            </a:pPr>
            <a:endParaRPr lang="en-US" sz="1200" b="1" dirty="0" smtClean="0">
              <a:latin typeface="HeliosCond" panose="020B7200000000000000" pitchFamily="34" charset="0"/>
            </a:endParaRPr>
          </a:p>
          <a:p>
            <a:pPr marL="0" indent="0">
              <a:buNone/>
            </a:pPr>
            <a:r>
              <a:rPr lang="ru-RU" sz="1200" b="1" dirty="0" smtClean="0">
                <a:latin typeface="HeliosCond" panose="020B7200000000000000" pitchFamily="34" charset="0"/>
              </a:rPr>
              <a:t>Исполнитель:</a:t>
            </a:r>
            <a:endParaRPr lang="ru-RU" sz="1200" dirty="0">
              <a:latin typeface="HeliosCond" panose="020B7200000000000000" pitchFamily="34" charset="0"/>
            </a:endParaRPr>
          </a:p>
          <a:p>
            <a:r>
              <a:rPr lang="ru-RU" sz="1200" dirty="0">
                <a:latin typeface="HeliosCond" panose="020B7200000000000000" pitchFamily="34" charset="0"/>
              </a:rPr>
              <a:t>исследовать научные принципы </a:t>
            </a:r>
            <a:r>
              <a:rPr lang="ru-RU" sz="1200" dirty="0" err="1">
                <a:latin typeface="HeliosCond" panose="020B7200000000000000" pitchFamily="34" charset="0"/>
              </a:rPr>
              <a:t>хронометрирования</a:t>
            </a:r>
            <a:r>
              <a:rPr lang="ru-RU" sz="1200" dirty="0">
                <a:latin typeface="HeliosCond" panose="020B7200000000000000" pitchFamily="34" charset="0"/>
              </a:rPr>
              <a:t> факторов производственного процесса по показателям тяжести и напряженности в рамках СОУТ;</a:t>
            </a:r>
          </a:p>
          <a:p>
            <a:r>
              <a:rPr lang="ru-RU" sz="1200" dirty="0">
                <a:latin typeface="HeliosCond" panose="020B7200000000000000" pitchFamily="34" charset="0"/>
              </a:rPr>
              <a:t>провести анализ российского и зарубежного опыта </a:t>
            </a:r>
            <a:r>
              <a:rPr lang="ru-RU" sz="1200" dirty="0" err="1">
                <a:latin typeface="HeliosCond" panose="020B7200000000000000" pitchFamily="34" charset="0"/>
              </a:rPr>
              <a:t>хронометрирования</a:t>
            </a:r>
            <a:r>
              <a:rPr lang="ru-RU" sz="1200" dirty="0">
                <a:latin typeface="HeliosCond" panose="020B7200000000000000" pitchFamily="34" charset="0"/>
              </a:rPr>
              <a:t> трудового процесса и оценить целесообразность учета особенностей производственного оборудования, используемого работником, и специфики рабочих движений при определении периода </a:t>
            </a:r>
            <a:r>
              <a:rPr lang="ru-RU" sz="1200" dirty="0" err="1">
                <a:latin typeface="HeliosCond" panose="020B7200000000000000" pitchFamily="34" charset="0"/>
              </a:rPr>
              <a:t>хронометрирования</a:t>
            </a:r>
            <a:r>
              <a:rPr lang="ru-RU" sz="1200" dirty="0">
                <a:latin typeface="HeliosCond" panose="020B7200000000000000" pitchFamily="34" charset="0"/>
              </a:rPr>
              <a:t>;</a:t>
            </a:r>
          </a:p>
          <a:p>
            <a:r>
              <a:rPr lang="ru-RU" sz="1200" dirty="0">
                <a:latin typeface="HeliosCond" panose="020B7200000000000000" pitchFamily="34" charset="0"/>
              </a:rPr>
              <a:t>изучить представленные на российском рынке инструменты для </a:t>
            </a:r>
            <a:r>
              <a:rPr lang="ru-RU" sz="1200" dirty="0" err="1">
                <a:latin typeface="HeliosCond" panose="020B7200000000000000" pitchFamily="34" charset="0"/>
              </a:rPr>
              <a:t>хронометрирования</a:t>
            </a:r>
            <a:r>
              <a:rPr lang="ru-RU" sz="1200" dirty="0">
                <a:latin typeface="HeliosCond" panose="020B7200000000000000" pitchFamily="34" charset="0"/>
              </a:rPr>
              <a:t> трудового процесса и определить наиболее перспективные из них для оценки показателей тяжести и напряженности;</a:t>
            </a:r>
          </a:p>
          <a:p>
            <a:r>
              <a:rPr lang="ru-RU" sz="1200" dirty="0">
                <a:latin typeface="HeliosCond" panose="020B7200000000000000" pitchFamily="34" charset="0"/>
              </a:rPr>
              <a:t>провести сравнительный анализ существующих на сегодняшний день способов </a:t>
            </a:r>
            <a:r>
              <a:rPr lang="ru-RU" sz="1200" dirty="0" err="1">
                <a:latin typeface="HeliosCond" panose="020B7200000000000000" pitchFamily="34" charset="0"/>
              </a:rPr>
              <a:t>хронометрирования</a:t>
            </a:r>
            <a:r>
              <a:rPr lang="ru-RU" sz="1200" dirty="0">
                <a:latin typeface="HeliosCond" panose="020B7200000000000000" pitchFamily="34" charset="0"/>
              </a:rPr>
              <a:t> рабочего времени при оценке тяжести и напряженности трудового процесса и предложить рекомендации по их использованию при оценке психофизиологических факторов трудового процесса по показателям тяжести и напряженности в рамках специальной оценки условий труда, в том числе на рабочих местах, в отношении которых специальная оценка условий труда проводится с учетом особенностей</a:t>
            </a:r>
            <a:r>
              <a:rPr lang="ru-RU" sz="1200" dirty="0" smtClean="0">
                <a:latin typeface="HeliosCond" panose="020B7200000000000000" pitchFamily="34" charset="0"/>
              </a:rPr>
              <a:t>;</a:t>
            </a:r>
            <a:endParaRPr lang="ru-RU" sz="1200" dirty="0">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1.1. </a:t>
            </a:r>
            <a:r>
              <a:rPr lang="ru-RU" sz="3600" b="1" dirty="0">
                <a:solidFill>
                  <a:schemeClr val="bg1"/>
                </a:solidFill>
              </a:rPr>
              <a:t>ЗАКОНОДАТЕЛЬСТВО</a:t>
            </a:r>
          </a:p>
        </p:txBody>
      </p:sp>
    </p:spTree>
    <p:extLst>
      <p:ext uri="{BB962C8B-B14F-4D97-AF65-F5344CB8AC3E}">
        <p14:creationId xmlns:p14="http://schemas.microsoft.com/office/powerpoint/2010/main" val="183904153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4</a:t>
            </a:fld>
            <a:endParaRPr lang="ru-RU"/>
          </a:p>
        </p:txBody>
      </p:sp>
      <p:sp>
        <p:nvSpPr>
          <p:cNvPr id="8" name="Содержимое 2"/>
          <p:cNvSpPr>
            <a:spLocks noGrp="1"/>
          </p:cNvSpPr>
          <p:nvPr>
            <p:ph sz="half" idx="1"/>
          </p:nvPr>
        </p:nvSpPr>
        <p:spPr>
          <a:xfrm>
            <a:off x="35496" y="1203598"/>
            <a:ext cx="8949084" cy="3387278"/>
          </a:xfrm>
          <a:noFill/>
        </p:spPr>
        <p:txBody>
          <a:bodyPr>
            <a:noAutofit/>
          </a:bodyPr>
          <a:lstStyle/>
          <a:p>
            <a:r>
              <a:rPr lang="ru-RU" sz="1200" dirty="0" smtClean="0">
                <a:latin typeface="HeliosCond" panose="020B7200000000000000" pitchFamily="34" charset="0"/>
              </a:rPr>
              <a:t>предложить </a:t>
            </a:r>
            <a:r>
              <a:rPr lang="ru-RU" sz="1200" dirty="0">
                <a:latin typeface="HeliosCond" panose="020B7200000000000000" pitchFamily="34" charset="0"/>
              </a:rPr>
              <a:t>и разработать метод (ы) проведения хронометража на рабочих местах факторов трудового процесса по показателям тяжести и напряженности в рамках СОУТ в организациях различных видов экономической деятельности, в том числе с учетом целесообразности применения результатов производственного контроля за условиями труда (при необходимости);</a:t>
            </a:r>
          </a:p>
          <a:p>
            <a:r>
              <a:rPr lang="ru-RU" sz="1200" dirty="0" smtClean="0">
                <a:latin typeface="HeliosCond" panose="020B7200000000000000" pitchFamily="34" charset="0"/>
              </a:rPr>
              <a:t>определить </a:t>
            </a:r>
            <a:r>
              <a:rPr lang="ru-RU" sz="1200" dirty="0">
                <a:latin typeface="HeliosCond" panose="020B7200000000000000" pitchFamily="34" charset="0"/>
              </a:rPr>
              <a:t>основные этапы проведения </a:t>
            </a:r>
            <a:r>
              <a:rPr lang="ru-RU" sz="1200" dirty="0" err="1">
                <a:latin typeface="HeliosCond" panose="020B7200000000000000" pitchFamily="34" charset="0"/>
              </a:rPr>
              <a:t>хронометрирования</a:t>
            </a:r>
            <a:r>
              <a:rPr lang="ru-RU" sz="1200" dirty="0">
                <a:latin typeface="HeliosCond" panose="020B7200000000000000" pitchFamily="34" charset="0"/>
              </a:rPr>
              <a:t> трудового процесса, сформировать методическое описание порядка проведения </a:t>
            </a:r>
            <a:r>
              <a:rPr lang="ru-RU" sz="1200" dirty="0" err="1">
                <a:latin typeface="HeliosCond" panose="020B7200000000000000" pitchFamily="34" charset="0"/>
              </a:rPr>
              <a:t>хронометрирования</a:t>
            </a:r>
            <a:r>
              <a:rPr lang="ru-RU" sz="1200" dirty="0">
                <a:latin typeface="HeliosCond" panose="020B7200000000000000" pitchFamily="34" charset="0"/>
              </a:rPr>
              <a:t> при оценке психофизиологических факторов трудового процесса по показателям тяжести и напряженности труда.</a:t>
            </a:r>
          </a:p>
          <a:p>
            <a:r>
              <a:rPr lang="ru-RU" sz="1200" dirty="0">
                <a:latin typeface="HeliosCond" panose="020B7200000000000000" pitchFamily="34" charset="0"/>
              </a:rPr>
              <a:t>сформировать рекомендации по продолжительности </a:t>
            </a:r>
            <a:r>
              <a:rPr lang="ru-RU" sz="1200" dirty="0" err="1">
                <a:latin typeface="HeliosCond" panose="020B7200000000000000" pitchFamily="34" charset="0"/>
              </a:rPr>
              <a:t>хронометрирования</a:t>
            </a:r>
            <a:r>
              <a:rPr lang="ru-RU" sz="1200" dirty="0">
                <a:latin typeface="HeliosCond" panose="020B7200000000000000" pitchFamily="34" charset="0"/>
              </a:rPr>
              <a:t> при оценке каждого показателя тяжести и напряженности трудового процесса, оцениваемого в соответствии с методикой проведения </a:t>
            </a:r>
            <a:r>
              <a:rPr lang="ru-RU" sz="1200" dirty="0" err="1">
                <a:latin typeface="HeliosCond" panose="020B7200000000000000" pitchFamily="34" charset="0"/>
              </a:rPr>
              <a:t>спецоценки</a:t>
            </a:r>
            <a:r>
              <a:rPr lang="ru-RU" sz="1200" dirty="0">
                <a:latin typeface="HeliosCond" panose="020B7200000000000000" pitchFamily="34" charset="0"/>
              </a:rPr>
              <a:t>;</a:t>
            </a:r>
          </a:p>
          <a:p>
            <a:r>
              <a:rPr lang="ru-RU" sz="1200" dirty="0">
                <a:latin typeface="HeliosCond" panose="020B7200000000000000" pitchFamily="34" charset="0"/>
              </a:rPr>
              <a:t>разработать проект методических рекомендаций для проведения </a:t>
            </a:r>
            <a:r>
              <a:rPr lang="ru-RU" sz="1200" dirty="0" err="1">
                <a:latin typeface="HeliosCond" panose="020B7200000000000000" pitchFamily="34" charset="0"/>
              </a:rPr>
              <a:t>хронометрирования</a:t>
            </a:r>
            <a:r>
              <a:rPr lang="ru-RU" sz="1200" dirty="0">
                <a:latin typeface="HeliosCond" panose="020B7200000000000000" pitchFamily="34" charset="0"/>
              </a:rPr>
              <a:t> на рабочих местах при оценке тяжести и напряженности трудового процесса в организациях различных видов экономической деятельности;</a:t>
            </a:r>
          </a:p>
          <a:p>
            <a:r>
              <a:rPr lang="ru-RU" sz="1200" dirty="0">
                <a:latin typeface="HeliosCond" panose="020B7200000000000000" pitchFamily="34" charset="0"/>
              </a:rPr>
              <a:t>разработать рекомендуемую форму учета результатов </a:t>
            </a:r>
            <a:r>
              <a:rPr lang="ru-RU" sz="1200" dirty="0" err="1">
                <a:latin typeface="HeliosCond" panose="020B7200000000000000" pitchFamily="34" charset="0"/>
              </a:rPr>
              <a:t>хронометрирования</a:t>
            </a:r>
            <a:r>
              <a:rPr lang="ru-RU" sz="1200" dirty="0">
                <a:latin typeface="HeliosCond" panose="020B7200000000000000" pitchFamily="34" charset="0"/>
              </a:rPr>
              <a:t>;</a:t>
            </a:r>
          </a:p>
          <a:p>
            <a:r>
              <a:rPr lang="ru-RU" sz="1200" dirty="0">
                <a:latin typeface="HeliosCond" panose="020B7200000000000000" pitchFamily="34" charset="0"/>
              </a:rPr>
              <a:t>разработать предложения по внесению изменений в законодательство о СОУТ в целях учета результатов </a:t>
            </a:r>
            <a:r>
              <a:rPr lang="ru-RU" sz="1200" dirty="0" err="1">
                <a:latin typeface="HeliosCond" panose="020B7200000000000000" pitchFamily="34" charset="0"/>
              </a:rPr>
              <a:t>хронометрирования</a:t>
            </a:r>
            <a:r>
              <a:rPr lang="ru-RU" sz="1200" dirty="0">
                <a:latin typeface="HeliosCond" panose="020B7200000000000000" pitchFamily="34" charset="0"/>
              </a:rPr>
              <a:t> на рабочих местах при оценке тяжести и напряженности трудового процесса.</a:t>
            </a:r>
          </a:p>
          <a:p>
            <a:pPr marL="0" indent="0" fontAlgn="base">
              <a:buNone/>
            </a:pPr>
            <a:endParaRPr lang="ru-RU" sz="1200" b="1" dirty="0" smtClean="0">
              <a:solidFill>
                <a:srgbClr val="FF0000"/>
              </a:solidFill>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1.1. </a:t>
            </a:r>
            <a:r>
              <a:rPr lang="ru-RU" sz="3600" b="1" dirty="0">
                <a:solidFill>
                  <a:schemeClr val="bg1"/>
                </a:solidFill>
              </a:rPr>
              <a:t>ЗАКОНОДАТЕЛЬСТВО</a:t>
            </a:r>
          </a:p>
        </p:txBody>
      </p:sp>
    </p:spTree>
    <p:extLst>
      <p:ext uri="{BB962C8B-B14F-4D97-AF65-F5344CB8AC3E}">
        <p14:creationId xmlns:p14="http://schemas.microsoft.com/office/powerpoint/2010/main" val="21904539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5</a:t>
            </a:fld>
            <a:endParaRPr lang="ru-RU"/>
          </a:p>
        </p:txBody>
      </p:sp>
      <p:sp>
        <p:nvSpPr>
          <p:cNvPr id="8" name="Содержимое 2"/>
          <p:cNvSpPr>
            <a:spLocks noGrp="1"/>
          </p:cNvSpPr>
          <p:nvPr>
            <p:ph sz="half" idx="1"/>
          </p:nvPr>
        </p:nvSpPr>
        <p:spPr>
          <a:xfrm>
            <a:off x="45840" y="1092748"/>
            <a:ext cx="8640960" cy="3387278"/>
          </a:xfrm>
          <a:noFill/>
        </p:spPr>
        <p:txBody>
          <a:bodyPr>
            <a:noAutofit/>
          </a:bodyPr>
          <a:lstStyle/>
          <a:p>
            <a:pPr marL="0" indent="0">
              <a:buNone/>
            </a:pPr>
            <a:r>
              <a:rPr lang="ru-RU" sz="1800" b="1" dirty="0" smtClean="0">
                <a:solidFill>
                  <a:srgbClr val="FF0000"/>
                </a:solidFill>
                <a:latin typeface="HeliosCond" panose="020B7200000000000000" pitchFamily="34" charset="0"/>
              </a:rPr>
              <a:t>Увольнение работника</a:t>
            </a:r>
          </a:p>
          <a:p>
            <a:pPr marL="0" indent="0">
              <a:buNone/>
            </a:pPr>
            <a:r>
              <a:rPr lang="ru-RU" sz="1400" dirty="0">
                <a:latin typeface="HeliosCond" panose="020B7200000000000000" pitchFamily="34" charset="0"/>
              </a:rPr>
              <a:t>Работодатель прекратил трудовые отношения с сотрудником, работающим вахтовым </a:t>
            </a:r>
            <a:r>
              <a:rPr lang="ru-RU" sz="1400" dirty="0" smtClean="0">
                <a:latin typeface="HeliosCond" panose="020B7200000000000000" pitchFamily="34" charset="0"/>
              </a:rPr>
              <a:t>методом</a:t>
            </a:r>
          </a:p>
          <a:p>
            <a:pPr marL="0" indent="0">
              <a:buNone/>
            </a:pPr>
            <a:r>
              <a:rPr lang="ru-RU" sz="1400" dirty="0">
                <a:latin typeface="HeliosCond" panose="020B7200000000000000" pitchFamily="34" charset="0"/>
              </a:rPr>
              <a:t>В качестве основания он указал </a:t>
            </a:r>
            <a:r>
              <a:rPr lang="ru-RU" sz="1400" dirty="0" err="1">
                <a:latin typeface="HeliosCond" panose="020B7200000000000000" pitchFamily="34" charset="0"/>
              </a:rPr>
              <a:t>пп</a:t>
            </a:r>
            <a:r>
              <a:rPr lang="ru-RU" sz="1400" dirty="0">
                <a:latin typeface="HeliosCond" panose="020B7200000000000000" pitchFamily="34" charset="0"/>
              </a:rPr>
              <a:t>. «б» п. 6 ч. 1 ст. 81 ТК РФ — в связи с нахождением на рабочем месте или на территории организации, где по распоряжению работодателя он исполняет производственные обязанности, в состоянии алкогольного либо иного </a:t>
            </a:r>
            <a:r>
              <a:rPr lang="ru-RU" sz="1400" dirty="0" smtClean="0">
                <a:latin typeface="HeliosCond" panose="020B7200000000000000" pitchFamily="34" charset="0"/>
              </a:rPr>
              <a:t>опьянения. Работник оспорил, так как выпивал в междусменный отдых, в границах вахтового поселка.</a:t>
            </a:r>
          </a:p>
          <a:p>
            <a:pPr marL="0" indent="0">
              <a:buNone/>
            </a:pPr>
            <a:r>
              <a:rPr lang="ru-RU" sz="1400" dirty="0" smtClean="0">
                <a:latin typeface="HeliosCond" panose="020B7200000000000000" pitchFamily="34" charset="0"/>
              </a:rPr>
              <a:t>Утвержденные </a:t>
            </a:r>
            <a:r>
              <a:rPr lang="ru-RU" sz="1400" dirty="0">
                <a:latin typeface="HeliosCond" panose="020B7200000000000000" pitchFamily="34" charset="0"/>
              </a:rPr>
              <a:t>на предприятии ПВТР не разрешают персоналу приносить (провозить), хранить, распространять, использовать, употреблять алкоголь, наркотические вещества и компоненты, стимулирующие токсическое опьянение. Причём запрет распространяется даже на служебный автотранспорт и территорию вахтовых посёлков. В случае нарушения данного порядка наниматель вправе уволить работника, указано в ПВТР </a:t>
            </a:r>
            <a:r>
              <a:rPr lang="ru-RU" sz="1400" dirty="0" smtClean="0">
                <a:latin typeface="HeliosCond" panose="020B7200000000000000" pitchFamily="34" charset="0"/>
              </a:rPr>
              <a:t>предприятия</a:t>
            </a:r>
          </a:p>
          <a:p>
            <a:pPr marL="0" indent="0">
              <a:buNone/>
            </a:pPr>
            <a:r>
              <a:rPr lang="ru-RU" sz="1400" dirty="0">
                <a:latin typeface="HeliosCond" panose="020B7200000000000000" pitchFamily="34" charset="0"/>
              </a:rPr>
              <a:t>Рассматривающие дело судебные инстанции поддержали позицию работника. В Определении 8-го КСОЮ от 06.06.2024 г. по делу № 8Г-10398/2024 приводится следующий довод. Запрет на распитие алкоголя и употребление иных опьяняющих веществ, введенный ЛНА нанимателя, нельзя принимать во внимание, так как он не соответствует положениям ч. 4 ст. 8, ч. 2 ст. 9 ТК РФ. Данное ограничение можно квалифицировать как ухудшающее положение персонала относительно норм трудового законодательства, поэтому оно не может применяться на практике</a:t>
            </a:r>
            <a:endParaRPr lang="ru-RU" sz="1400" b="1" dirty="0" smtClean="0">
              <a:solidFill>
                <a:srgbClr val="FF0000"/>
              </a:solidFill>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1.2. </a:t>
            </a:r>
            <a:r>
              <a:rPr lang="ru-RU" sz="3600" b="1" dirty="0">
                <a:solidFill>
                  <a:schemeClr val="bg1"/>
                </a:solidFill>
              </a:rPr>
              <a:t>ЗАКОНОДАТЕЛЬСТВО</a:t>
            </a:r>
          </a:p>
        </p:txBody>
      </p:sp>
    </p:spTree>
    <p:extLst>
      <p:ext uri="{BB962C8B-B14F-4D97-AF65-F5344CB8AC3E}">
        <p14:creationId xmlns:p14="http://schemas.microsoft.com/office/powerpoint/2010/main" val="428836955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6</a:t>
            </a:fld>
            <a:endParaRPr lang="ru-RU"/>
          </a:p>
        </p:txBody>
      </p:sp>
      <p:sp>
        <p:nvSpPr>
          <p:cNvPr id="8" name="Содержимое 2"/>
          <p:cNvSpPr>
            <a:spLocks noGrp="1"/>
          </p:cNvSpPr>
          <p:nvPr>
            <p:ph sz="half" idx="1"/>
          </p:nvPr>
        </p:nvSpPr>
        <p:spPr>
          <a:xfrm>
            <a:off x="35496" y="1059582"/>
            <a:ext cx="8064896" cy="3387278"/>
          </a:xfrm>
          <a:noFill/>
        </p:spPr>
        <p:txBody>
          <a:bodyPr>
            <a:noAutofit/>
          </a:bodyPr>
          <a:lstStyle/>
          <a:p>
            <a:pPr marL="0" indent="0">
              <a:buNone/>
            </a:pPr>
            <a:r>
              <a:rPr lang="ru-RU" sz="1800" b="1" dirty="0" smtClean="0">
                <a:solidFill>
                  <a:srgbClr val="FF0000"/>
                </a:solidFill>
                <a:latin typeface="HeliosCond" panose="020B7200000000000000" pitchFamily="34" charset="0"/>
              </a:rPr>
              <a:t>Информирование работника о СОУТ через </a:t>
            </a:r>
            <a:r>
              <a:rPr lang="ru-RU" sz="1800" b="1" dirty="0" err="1" smtClean="0">
                <a:solidFill>
                  <a:srgbClr val="FF0000"/>
                </a:solidFill>
                <a:latin typeface="HeliosCond" panose="020B7200000000000000" pitchFamily="34" charset="0"/>
              </a:rPr>
              <a:t>Госуслуги</a:t>
            </a:r>
            <a:endParaRPr lang="ru-RU" sz="1800" b="1" dirty="0" smtClean="0">
              <a:solidFill>
                <a:srgbClr val="FF0000"/>
              </a:solidFill>
              <a:latin typeface="HeliosCond" panose="020B7200000000000000" pitchFamily="34" charset="0"/>
            </a:endParaRPr>
          </a:p>
          <a:p>
            <a:pPr marL="0" indent="0">
              <a:buNone/>
            </a:pPr>
            <a:endParaRPr lang="ru-RU" sz="1200" b="1" dirty="0">
              <a:solidFill>
                <a:srgbClr val="FF0000"/>
              </a:solidFill>
              <a:latin typeface="HeliosCond" panose="020B7200000000000000" pitchFamily="34" charset="0"/>
            </a:endParaRPr>
          </a:p>
          <a:p>
            <a:pPr marL="0" indent="0">
              <a:buNone/>
            </a:pPr>
            <a:r>
              <a:rPr lang="ru-RU" sz="1200" dirty="0">
                <a:latin typeface="HeliosCond" panose="020B7200000000000000" pitchFamily="34" charset="0"/>
              </a:rPr>
              <a:t>Проектом приказа </a:t>
            </a:r>
            <a:r>
              <a:rPr lang="ru-RU" sz="1200" dirty="0" smtClean="0">
                <a:latin typeface="HeliosCond" panose="020B7200000000000000" pitchFamily="34" charset="0"/>
              </a:rPr>
              <a:t>Минтруда предусматривается </a:t>
            </a:r>
            <a:r>
              <a:rPr lang="ru-RU" sz="1200" dirty="0" err="1">
                <a:latin typeface="HeliosCond" panose="020B7200000000000000" pitchFamily="34" charset="0"/>
              </a:rPr>
              <a:t>проактивное</a:t>
            </a:r>
            <a:r>
              <a:rPr lang="ru-RU" sz="1200" dirty="0">
                <a:latin typeface="HeliosCond" panose="020B7200000000000000" pitchFamily="34" charset="0"/>
              </a:rPr>
              <a:t> информирование работников о результатах </a:t>
            </a:r>
            <a:r>
              <a:rPr lang="ru-RU" sz="1200" dirty="0" smtClean="0">
                <a:latin typeface="HeliosCond" panose="020B7200000000000000" pitchFamily="34" charset="0"/>
              </a:rPr>
              <a:t>СОУТ через </a:t>
            </a:r>
            <a:r>
              <a:rPr lang="ru-RU" sz="1200" dirty="0">
                <a:latin typeface="HeliosCond" panose="020B7200000000000000" pitchFamily="34" charset="0"/>
              </a:rPr>
              <a:t>личный кабинет на портале </a:t>
            </a:r>
            <a:r>
              <a:rPr lang="ru-RU" sz="1200" dirty="0" err="1">
                <a:latin typeface="HeliosCond" panose="020B7200000000000000" pitchFamily="34" charset="0"/>
              </a:rPr>
              <a:t>Госуслуг</a:t>
            </a:r>
            <a:r>
              <a:rPr lang="ru-RU" sz="1200" dirty="0">
                <a:latin typeface="HeliosCond" panose="020B7200000000000000" pitchFamily="34" charset="0"/>
              </a:rPr>
              <a:t>. </a:t>
            </a:r>
            <a:endParaRPr lang="ru-RU" sz="1200" dirty="0" smtClean="0">
              <a:latin typeface="HeliosCond" panose="020B7200000000000000" pitchFamily="34" charset="0"/>
            </a:endParaRPr>
          </a:p>
          <a:p>
            <a:pPr marL="0" indent="0">
              <a:buNone/>
            </a:pPr>
            <a:r>
              <a:rPr lang="ru-RU" sz="1200" dirty="0" smtClean="0">
                <a:latin typeface="HeliosCond" panose="020B7200000000000000" pitchFamily="34" charset="0"/>
              </a:rPr>
              <a:t>Раньше </a:t>
            </a:r>
            <a:r>
              <a:rPr lang="ru-RU" sz="1200" dirty="0">
                <a:latin typeface="HeliosCond" panose="020B7200000000000000" pitchFamily="34" charset="0"/>
              </a:rPr>
              <a:t>работник ждал, когда его вызовут для ознакомления с результатами </a:t>
            </a:r>
            <a:r>
              <a:rPr lang="ru-RU" sz="1200" b="1" u="sng" dirty="0" smtClean="0">
                <a:latin typeface="HeliosCond" panose="020B7200000000000000" pitchFamily="34" charset="0"/>
              </a:rPr>
              <a:t>СОУТ</a:t>
            </a:r>
            <a:r>
              <a:rPr lang="ru-RU" sz="1200" dirty="0" smtClean="0">
                <a:latin typeface="HeliosCond" panose="020B7200000000000000" pitchFamily="34" charset="0"/>
              </a:rPr>
              <a:t> и </a:t>
            </a:r>
            <a:r>
              <a:rPr lang="ru-RU" sz="1200" b="1" u="sng" dirty="0" smtClean="0">
                <a:latin typeface="HeliosCond" panose="020B7200000000000000" pitchFamily="34" charset="0"/>
              </a:rPr>
              <a:t>обучения по охране труда</a:t>
            </a:r>
            <a:r>
              <a:rPr lang="ru-RU" sz="1200" dirty="0" smtClean="0">
                <a:latin typeface="HeliosCond" panose="020B7200000000000000" pitchFamily="34" charset="0"/>
              </a:rPr>
              <a:t>. Теперь же он сможет в любой момент зайти в свой личный кабинет на </a:t>
            </a:r>
            <a:r>
              <a:rPr lang="ru-RU" sz="1200" dirty="0" err="1" smtClean="0">
                <a:latin typeface="HeliosCond" panose="020B7200000000000000" pitchFamily="34" charset="0"/>
              </a:rPr>
              <a:t>Госуслугах</a:t>
            </a:r>
            <a:r>
              <a:rPr lang="ru-RU" sz="1200" dirty="0" smtClean="0">
                <a:latin typeface="HeliosCond" panose="020B7200000000000000" pitchFamily="34" charset="0"/>
              </a:rPr>
              <a:t> и узнать, какие условия </a:t>
            </a:r>
            <a:r>
              <a:rPr lang="ru-RU" sz="1200" dirty="0">
                <a:latin typeface="HeliosCond" panose="020B7200000000000000" pitchFamily="34" charset="0"/>
              </a:rPr>
              <a:t>труда были выявлены на его рабочем месте по результатам </a:t>
            </a:r>
            <a:r>
              <a:rPr lang="ru-RU" sz="1200" dirty="0" err="1">
                <a:latin typeface="HeliosCond" panose="020B7200000000000000" pitchFamily="34" charset="0"/>
              </a:rPr>
              <a:t>спецоценки</a:t>
            </a:r>
            <a:r>
              <a:rPr lang="ru-RU" sz="1200" dirty="0">
                <a:latin typeface="HeliosCond" panose="020B7200000000000000" pitchFamily="34" charset="0"/>
              </a:rPr>
              <a:t>. </a:t>
            </a:r>
            <a:endParaRPr lang="ru-RU" sz="1200" dirty="0" smtClean="0">
              <a:latin typeface="HeliosCond" panose="020B7200000000000000" pitchFamily="34" charset="0"/>
            </a:endParaRPr>
          </a:p>
          <a:p>
            <a:pPr marL="0" indent="0">
              <a:buNone/>
            </a:pPr>
            <a:r>
              <a:rPr lang="ru-RU" sz="1200" dirty="0" smtClean="0">
                <a:latin typeface="HeliosCond" panose="020B7200000000000000" pitchFamily="34" charset="0"/>
              </a:rPr>
              <a:t>Результаты </a:t>
            </a:r>
            <a:r>
              <a:rPr lang="ru-RU" sz="1200" dirty="0">
                <a:latin typeface="HeliosCond" panose="020B7200000000000000" pitchFamily="34" charset="0"/>
              </a:rPr>
              <a:t>обучения также будут всегда доступны в личном кабинете. Это значит, что даже в случае потери «бумажного» документа работник всегда сможет получить информацию о пройденном обучении по охране труда</a:t>
            </a:r>
            <a:endParaRPr lang="ru-RU" sz="1200" b="1" dirty="0" smtClean="0">
              <a:solidFill>
                <a:srgbClr val="FF0000"/>
              </a:solidFill>
              <a:latin typeface="HeliosCond" panose="020B7200000000000000" pitchFamily="34" charset="0"/>
            </a:endParaRPr>
          </a:p>
          <a:p>
            <a:pPr marL="0" indent="0">
              <a:buNone/>
            </a:pPr>
            <a:endParaRPr lang="ru-RU" sz="1200" dirty="0" smtClean="0">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1.3. </a:t>
            </a:r>
            <a:r>
              <a:rPr lang="ru-RU" sz="3600" b="1" dirty="0">
                <a:solidFill>
                  <a:schemeClr val="bg1"/>
                </a:solidFill>
              </a:rPr>
              <a:t>ЗАКОНОДАТЕЛЬСТВО</a:t>
            </a:r>
          </a:p>
        </p:txBody>
      </p:sp>
    </p:spTree>
    <p:extLst>
      <p:ext uri="{BB962C8B-B14F-4D97-AF65-F5344CB8AC3E}">
        <p14:creationId xmlns:p14="http://schemas.microsoft.com/office/powerpoint/2010/main" val="374397479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7</a:t>
            </a:fld>
            <a:endParaRPr lang="ru-RU"/>
          </a:p>
        </p:txBody>
      </p:sp>
      <p:sp>
        <p:nvSpPr>
          <p:cNvPr id="8" name="Содержимое 2"/>
          <p:cNvSpPr>
            <a:spLocks noGrp="1"/>
          </p:cNvSpPr>
          <p:nvPr>
            <p:ph sz="half" idx="1"/>
          </p:nvPr>
        </p:nvSpPr>
        <p:spPr>
          <a:xfrm>
            <a:off x="35496" y="1059582"/>
            <a:ext cx="9108504" cy="3387278"/>
          </a:xfrm>
          <a:noFill/>
        </p:spPr>
        <p:txBody>
          <a:bodyPr>
            <a:noAutofit/>
          </a:bodyPr>
          <a:lstStyle/>
          <a:p>
            <a:pPr marL="0" indent="0">
              <a:buNone/>
            </a:pPr>
            <a:r>
              <a:rPr lang="ru-RU" sz="1800" b="1" dirty="0" err="1" smtClean="0">
                <a:solidFill>
                  <a:srgbClr val="FF0000"/>
                </a:solidFill>
                <a:latin typeface="HeliosCond" panose="020B7200000000000000" pitchFamily="34" charset="0"/>
              </a:rPr>
              <a:t>Роструд</a:t>
            </a:r>
            <a:r>
              <a:rPr lang="ru-RU" sz="1800" b="1" dirty="0" smtClean="0">
                <a:solidFill>
                  <a:srgbClr val="FF0000"/>
                </a:solidFill>
                <a:latin typeface="HeliosCond" panose="020B7200000000000000" pitchFamily="34" charset="0"/>
              </a:rPr>
              <a:t> дал ответы про прохождение медосмотров: </a:t>
            </a:r>
          </a:p>
          <a:p>
            <a:pPr marL="0" indent="0">
              <a:buNone/>
            </a:pPr>
            <a:endParaRPr lang="ru-RU" sz="900" b="1" dirty="0" smtClean="0">
              <a:solidFill>
                <a:srgbClr val="FF0000"/>
              </a:solidFill>
              <a:latin typeface="HeliosCond" panose="020B7200000000000000" pitchFamily="34" charset="0"/>
            </a:endParaRPr>
          </a:p>
          <a:p>
            <a:pPr marL="0" indent="0">
              <a:buNone/>
            </a:pPr>
            <a:r>
              <a:rPr lang="ru-RU" sz="1200" b="1" dirty="0">
                <a:latin typeface="HeliosCond" panose="020B7200000000000000" pitchFamily="34" charset="0"/>
              </a:rPr>
              <a:t>Может ли работник отказаться от медосмотра во время отпуск</a:t>
            </a:r>
            <a:r>
              <a:rPr lang="ru-RU" sz="1200" b="1" dirty="0" smtClean="0">
                <a:latin typeface="HeliosCond" panose="020B7200000000000000" pitchFamily="34" charset="0"/>
              </a:rPr>
              <a:t>.</a:t>
            </a:r>
          </a:p>
          <a:p>
            <a:pPr marL="0" indent="0">
              <a:buNone/>
            </a:pPr>
            <a:r>
              <a:rPr lang="ru-RU" sz="1200" b="1" dirty="0">
                <a:latin typeface="HeliosCond" panose="020B7200000000000000" pitchFamily="34" charset="0"/>
              </a:rPr>
              <a:t> </a:t>
            </a:r>
            <a:r>
              <a:rPr lang="ru-RU" sz="1200" dirty="0">
                <a:latin typeface="HeliosCond" panose="020B7200000000000000" pitchFamily="34" charset="0"/>
              </a:rPr>
              <a:t>Да, может. Во время ежегодного оплачиваемого отпуска работник не обязан проходить медосмотр. Работодатель вправе отозвать сотрудника из отпуска для прохождения медосмотра, однако это возможно только с согласия работника.  Если работник не согласен прерывать отпуск, медосмотр можно пройти после его </a:t>
            </a:r>
            <a:r>
              <a:rPr lang="ru-RU" sz="1200" dirty="0" smtClean="0">
                <a:latin typeface="HeliosCond" panose="020B7200000000000000" pitchFamily="34" charset="0"/>
              </a:rPr>
              <a:t>окончания</a:t>
            </a:r>
            <a:endParaRPr lang="en-US" sz="1200" dirty="0" smtClean="0">
              <a:latin typeface="HeliosCond" panose="020B7200000000000000" pitchFamily="34" charset="0"/>
            </a:endParaRPr>
          </a:p>
          <a:p>
            <a:pPr marL="0" indent="0">
              <a:buNone/>
            </a:pPr>
            <a:endParaRPr lang="en-US" sz="1200" dirty="0">
              <a:latin typeface="HeliosCond" panose="020B7200000000000000" pitchFamily="34" charset="0"/>
            </a:endParaRPr>
          </a:p>
          <a:p>
            <a:pPr marL="0" indent="0">
              <a:buNone/>
            </a:pPr>
            <a:r>
              <a:rPr lang="ru-RU" sz="1200" b="1" dirty="0">
                <a:latin typeface="HeliosCond" panose="020B7200000000000000" pitchFamily="34" charset="0"/>
              </a:rPr>
              <a:t>Если работник решил вернуться на прежнюю работу, то он может не проходить заново необходимый предварительный медосмотр.</a:t>
            </a:r>
            <a:r>
              <a:rPr lang="ru-RU" sz="1200" dirty="0">
                <a:latin typeface="HeliosCond" panose="020B7200000000000000" pitchFamily="34" charset="0"/>
              </a:rPr>
              <a:t> </a:t>
            </a:r>
            <a:endParaRPr lang="en-US" sz="1200" dirty="0" smtClean="0">
              <a:latin typeface="HeliosCond" panose="020B7200000000000000" pitchFamily="34" charset="0"/>
            </a:endParaRPr>
          </a:p>
          <a:p>
            <a:pPr marL="0" indent="0">
              <a:buNone/>
            </a:pPr>
            <a:r>
              <a:rPr lang="ru-RU" sz="1200" dirty="0" smtClean="0">
                <a:latin typeface="HeliosCond" panose="020B7200000000000000" pitchFamily="34" charset="0"/>
              </a:rPr>
              <a:t>Работник </a:t>
            </a:r>
            <a:r>
              <a:rPr lang="ru-RU" sz="1200" dirty="0">
                <a:latin typeface="HeliosCond" panose="020B7200000000000000" pitchFamily="34" charset="0"/>
              </a:rPr>
              <a:t>должен проходить предварительный медосмотр при каждом поступлении на работу. Даже если сотрудник вернется в прежнюю организацию и на прежнюю должность спустя несколько месяцев после увольнения, ему придется снова пройти </a:t>
            </a:r>
            <a:r>
              <a:rPr lang="ru-RU" sz="1200" dirty="0" smtClean="0">
                <a:latin typeface="HeliosCond" panose="020B7200000000000000" pitchFamily="34" charset="0"/>
              </a:rPr>
              <a:t>медосмотр</a:t>
            </a:r>
            <a:endParaRPr lang="en-US" sz="1200" dirty="0" smtClean="0">
              <a:latin typeface="HeliosCond" panose="020B7200000000000000" pitchFamily="34" charset="0"/>
            </a:endParaRPr>
          </a:p>
          <a:p>
            <a:pPr marL="0" indent="0">
              <a:buNone/>
            </a:pPr>
            <a:endParaRPr lang="en-US" sz="1200" dirty="0">
              <a:latin typeface="HeliosCond" panose="020B7200000000000000" pitchFamily="34" charset="0"/>
            </a:endParaRPr>
          </a:p>
          <a:p>
            <a:pPr marL="0" indent="0">
              <a:buNone/>
            </a:pPr>
            <a:r>
              <a:rPr lang="ru-RU" sz="1200" b="1" dirty="0">
                <a:latin typeface="HeliosCond" panose="020B7200000000000000" pitchFamily="34" charset="0"/>
              </a:rPr>
              <a:t>Что делать, если работник не прошел обязательный медосмотр. </a:t>
            </a:r>
            <a:endParaRPr lang="en-US" sz="1200" b="1" dirty="0" smtClean="0">
              <a:latin typeface="HeliosCond" panose="020B7200000000000000" pitchFamily="34" charset="0"/>
            </a:endParaRPr>
          </a:p>
          <a:p>
            <a:pPr marL="0" indent="0">
              <a:buNone/>
            </a:pPr>
            <a:r>
              <a:rPr lang="ru-RU" sz="1200" dirty="0" smtClean="0">
                <a:latin typeface="HeliosCond" panose="020B7200000000000000" pitchFamily="34" charset="0"/>
              </a:rPr>
              <a:t>В </a:t>
            </a:r>
            <a:r>
              <a:rPr lang="ru-RU" sz="1200" dirty="0">
                <a:latin typeface="HeliosCond" panose="020B7200000000000000" pitchFamily="34" charset="0"/>
              </a:rPr>
              <a:t>случае, если работник не прошел обязательный </a:t>
            </a:r>
            <a:r>
              <a:rPr lang="ru-RU" sz="1200" dirty="0" smtClean="0">
                <a:latin typeface="HeliosCond" panose="020B7200000000000000" pitchFamily="34" charset="0"/>
              </a:rPr>
              <a:t>МО, </a:t>
            </a:r>
            <a:r>
              <a:rPr lang="ru-RU" sz="1200" dirty="0">
                <a:latin typeface="HeliosCond" panose="020B7200000000000000" pitchFamily="34" charset="0"/>
              </a:rPr>
              <a:t>работодатель обязан отстранить его от работы. Оплата на этот период зависит от ситуации:</a:t>
            </a:r>
          </a:p>
          <a:p>
            <a:r>
              <a:rPr lang="ru-RU" sz="1200" dirty="0">
                <a:latin typeface="HeliosCond" panose="020B7200000000000000" pitchFamily="34" charset="0"/>
              </a:rPr>
              <a:t>Если работник не прошел медосмотр по своей вине, то время отстранения </a:t>
            </a:r>
            <a:r>
              <a:rPr lang="ru-RU" sz="1200" b="1" dirty="0">
                <a:latin typeface="HeliosCond" panose="020B7200000000000000" pitchFamily="34" charset="0"/>
              </a:rPr>
              <a:t>не оплачивается</a:t>
            </a:r>
            <a:r>
              <a:rPr lang="ru-RU" sz="1200" dirty="0">
                <a:latin typeface="HeliosCond" panose="020B7200000000000000" pitchFamily="34" charset="0"/>
              </a:rPr>
              <a:t>.</a:t>
            </a:r>
          </a:p>
          <a:p>
            <a:r>
              <a:rPr lang="ru-RU" sz="1200" dirty="0">
                <a:latin typeface="HeliosCond" panose="020B7200000000000000" pitchFamily="34" charset="0"/>
              </a:rPr>
              <a:t>Если по вине работодателя, то все время отстранения </a:t>
            </a:r>
            <a:r>
              <a:rPr lang="ru-RU" sz="1200" b="1" dirty="0">
                <a:latin typeface="HeliosCond" panose="020B7200000000000000" pitchFamily="34" charset="0"/>
              </a:rPr>
              <a:t>оплачивается в размере не менее двух третей средней заработной платы работника</a:t>
            </a:r>
            <a:r>
              <a:rPr lang="ru-RU" sz="1200" dirty="0">
                <a:latin typeface="HeliosCond" panose="020B7200000000000000" pitchFamily="34" charset="0"/>
              </a:rPr>
              <a:t>.</a:t>
            </a:r>
          </a:p>
          <a:p>
            <a:r>
              <a:rPr lang="ru-RU" sz="1200" dirty="0">
                <a:latin typeface="HeliosCond" panose="020B7200000000000000" pitchFamily="34" charset="0"/>
              </a:rPr>
              <a:t>Если медосмотр не состоялся по причинам, не зависящим ни от работодателя, ни от работника, время отстранения </a:t>
            </a:r>
            <a:r>
              <a:rPr lang="ru-RU" sz="1200" b="1" dirty="0">
                <a:latin typeface="HeliosCond" panose="020B7200000000000000" pitchFamily="34" charset="0"/>
              </a:rPr>
              <a:t>оплачивается в размере не менее двух третей тарифной ставки, оклада (должностного оклада), рассчитанных пропорционально времени отстранения.</a:t>
            </a:r>
            <a:endParaRPr lang="ru-RU" sz="1200" dirty="0">
              <a:latin typeface="HeliosCond" panose="020B7200000000000000" pitchFamily="34" charset="0"/>
            </a:endParaRPr>
          </a:p>
          <a:p>
            <a:pPr marL="0" indent="0">
              <a:buNone/>
            </a:pPr>
            <a:endParaRPr lang="ru-RU" sz="1200" dirty="0" smtClean="0">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1.4. </a:t>
            </a:r>
            <a:r>
              <a:rPr lang="ru-RU" sz="3600" b="1" dirty="0">
                <a:solidFill>
                  <a:schemeClr val="bg1"/>
                </a:solidFill>
              </a:rPr>
              <a:t>ЗАКОНОДАТЕЛЬСТВО</a:t>
            </a:r>
          </a:p>
        </p:txBody>
      </p:sp>
    </p:spTree>
    <p:extLst>
      <p:ext uri="{BB962C8B-B14F-4D97-AF65-F5344CB8AC3E}">
        <p14:creationId xmlns:p14="http://schemas.microsoft.com/office/powerpoint/2010/main" val="15246643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8</a:t>
            </a:fld>
            <a:endParaRPr lang="ru-RU"/>
          </a:p>
        </p:txBody>
      </p:sp>
      <p:sp>
        <p:nvSpPr>
          <p:cNvPr id="8" name="Содержимое 2"/>
          <p:cNvSpPr>
            <a:spLocks noGrp="1"/>
          </p:cNvSpPr>
          <p:nvPr>
            <p:ph sz="half" idx="1"/>
          </p:nvPr>
        </p:nvSpPr>
        <p:spPr>
          <a:xfrm>
            <a:off x="35496" y="1059582"/>
            <a:ext cx="9001000" cy="3387278"/>
          </a:xfrm>
          <a:noFill/>
        </p:spPr>
        <p:txBody>
          <a:bodyPr>
            <a:noAutofit/>
          </a:bodyPr>
          <a:lstStyle/>
          <a:p>
            <a:pPr marL="0" indent="0">
              <a:buNone/>
            </a:pPr>
            <a:r>
              <a:rPr lang="ru-RU" sz="1400" b="1" dirty="0">
                <a:solidFill>
                  <a:srgbClr val="FF0000"/>
                </a:solidFill>
                <a:latin typeface="HeliosCond" panose="020B7200000000000000" pitchFamily="34" charset="0"/>
              </a:rPr>
              <a:t>П</a:t>
            </a:r>
            <a:r>
              <a:rPr lang="ru-RU" sz="1400" b="1" dirty="0" smtClean="0">
                <a:solidFill>
                  <a:srgbClr val="FF0000"/>
                </a:solidFill>
                <a:latin typeface="HeliosCond" panose="020B7200000000000000" pitchFamily="34" charset="0"/>
              </a:rPr>
              <a:t>исьмо </a:t>
            </a:r>
            <a:r>
              <a:rPr lang="ru-RU" sz="1400" b="1" dirty="0">
                <a:solidFill>
                  <a:srgbClr val="FF0000"/>
                </a:solidFill>
                <a:latin typeface="HeliosCond" panose="020B7200000000000000" pitchFamily="34" charset="0"/>
              </a:rPr>
              <a:t>МЧС от 17.04.2025 № </a:t>
            </a:r>
            <a:r>
              <a:rPr lang="ru-RU" sz="1400" b="1" dirty="0" smtClean="0">
                <a:solidFill>
                  <a:srgbClr val="FF0000"/>
                </a:solidFill>
                <a:latin typeface="HeliosCond" panose="020B7200000000000000" pitchFamily="34" charset="0"/>
              </a:rPr>
              <a:t>ИВ-19-4-710</a:t>
            </a:r>
          </a:p>
          <a:p>
            <a:pPr marL="0" indent="0">
              <a:buNone/>
            </a:pPr>
            <a:r>
              <a:rPr lang="ru-RU" sz="1400" b="1" dirty="0">
                <a:latin typeface="HeliosCond" panose="020B7200000000000000" pitchFamily="34" charset="0"/>
              </a:rPr>
              <a:t>№1. Образование ответственных за пожарную безопасность с 1 сентября</a:t>
            </a:r>
          </a:p>
          <a:p>
            <a:pPr marL="0" indent="0">
              <a:buNone/>
            </a:pPr>
            <a:r>
              <a:rPr lang="ru-RU" sz="1400" b="1" dirty="0">
                <a:latin typeface="HeliosCond" panose="020B7200000000000000" pitchFamily="34" charset="0"/>
              </a:rPr>
              <a:t>Вопрос. </a:t>
            </a:r>
            <a:r>
              <a:rPr lang="ru-RU" sz="1400" dirty="0">
                <a:latin typeface="HeliosCond" panose="020B7200000000000000" pitchFamily="34" charset="0"/>
              </a:rPr>
              <a:t>В связи с утратой силы приказа МЧС </a:t>
            </a:r>
            <a:r>
              <a:rPr lang="ru-RU" sz="1400" dirty="0" smtClean="0">
                <a:latin typeface="HeliosCond" panose="020B7200000000000000" pitchFamily="34" charset="0"/>
              </a:rPr>
              <a:t>РФ № </a:t>
            </a:r>
            <a:r>
              <a:rPr lang="ru-RU" sz="1400" dirty="0">
                <a:latin typeface="HeliosCond" panose="020B7200000000000000" pitchFamily="34" charset="0"/>
              </a:rPr>
              <a:t>806 какое образование должны иметь и какое обучение должны пройти работники, назначенные с </a:t>
            </a:r>
            <a:r>
              <a:rPr lang="ru-RU" sz="1400" dirty="0" smtClean="0">
                <a:latin typeface="HeliosCond" panose="020B7200000000000000" pitchFamily="34" charset="0"/>
              </a:rPr>
              <a:t>01.09.2025 </a:t>
            </a:r>
            <a:r>
              <a:rPr lang="ru-RU" sz="1400" dirty="0">
                <a:latin typeface="HeliosCond" panose="020B7200000000000000" pitchFamily="34" charset="0"/>
              </a:rPr>
              <a:t>ответственными за обеспечение </a:t>
            </a:r>
            <a:r>
              <a:rPr lang="ru-RU" sz="1400" dirty="0" smtClean="0">
                <a:latin typeface="HeliosCond" panose="020B7200000000000000" pitchFamily="34" charset="0"/>
              </a:rPr>
              <a:t>ПБ </a:t>
            </a:r>
            <a:r>
              <a:rPr lang="ru-RU" sz="1400" dirty="0">
                <a:latin typeface="HeliosCond" panose="020B7200000000000000" pitchFamily="34" charset="0"/>
              </a:rPr>
              <a:t>на объектах защиты, в которых могут одновременно находиться 50 и более человек, объектах защиты, отнесенных к категориям повышенной </a:t>
            </a:r>
            <a:r>
              <a:rPr lang="ru-RU" sz="1400" dirty="0" err="1">
                <a:latin typeface="HeliosCond" panose="020B7200000000000000" pitchFamily="34" charset="0"/>
              </a:rPr>
              <a:t>взрывопожароопасности</a:t>
            </a:r>
            <a:r>
              <a:rPr lang="ru-RU" sz="1400" dirty="0">
                <a:latin typeface="HeliosCond" panose="020B7200000000000000" pitchFamily="34" charset="0"/>
              </a:rPr>
              <a:t>, </a:t>
            </a:r>
            <a:r>
              <a:rPr lang="ru-RU" sz="1400" dirty="0" err="1" smtClean="0">
                <a:latin typeface="HeliosCond" panose="020B7200000000000000" pitchFamily="34" charset="0"/>
              </a:rPr>
              <a:t>пожароопасности</a:t>
            </a:r>
            <a:r>
              <a:rPr lang="ru-RU" sz="1400" dirty="0">
                <a:latin typeface="HeliosCond" panose="020B7200000000000000" pitchFamily="34" charset="0"/>
              </a:rPr>
              <a:t>, работники, на которых возложена </a:t>
            </a:r>
            <a:r>
              <a:rPr lang="ru-RU" sz="1400" dirty="0" smtClean="0">
                <a:latin typeface="HeliosCond" panose="020B7200000000000000" pitchFamily="34" charset="0"/>
              </a:rPr>
              <a:t>ТФ проведению </a:t>
            </a:r>
            <a:r>
              <a:rPr lang="ru-RU" sz="1400" dirty="0">
                <a:latin typeface="HeliosCond" panose="020B7200000000000000" pitchFamily="34" charset="0"/>
              </a:rPr>
              <a:t>инструктажа?</a:t>
            </a:r>
          </a:p>
          <a:p>
            <a:pPr marL="0" indent="0">
              <a:buNone/>
            </a:pPr>
            <a:r>
              <a:rPr lang="ru-RU" sz="1400" b="1" dirty="0">
                <a:latin typeface="HeliosCond" panose="020B7200000000000000" pitchFamily="34" charset="0"/>
              </a:rPr>
              <a:t>Ответ МЧС. </a:t>
            </a:r>
            <a:r>
              <a:rPr lang="ru-RU" sz="1400" dirty="0">
                <a:latin typeface="HeliosCond" panose="020B7200000000000000" pitchFamily="34" charset="0"/>
              </a:rPr>
              <a:t>Лица, являющиеся ответственными за обеспечение пожарной безопасности на объектах защиты, в которых могут одновременно находиться 50 и более человек, объектах защиты, отнесенных к категориям повышенной </a:t>
            </a:r>
            <a:r>
              <a:rPr lang="ru-RU" sz="1400" dirty="0" err="1">
                <a:latin typeface="HeliosCond" panose="020B7200000000000000" pitchFamily="34" charset="0"/>
              </a:rPr>
              <a:t>взрывопожароопасности</a:t>
            </a:r>
            <a:r>
              <a:rPr lang="ru-RU" sz="1400" dirty="0">
                <a:latin typeface="HeliosCond" panose="020B7200000000000000" pitchFamily="34" charset="0"/>
              </a:rPr>
              <a:t>, </a:t>
            </a:r>
            <a:r>
              <a:rPr lang="ru-RU" sz="1400" dirty="0" err="1">
                <a:latin typeface="HeliosCond" panose="020B7200000000000000" pitchFamily="34" charset="0"/>
              </a:rPr>
              <a:t>взрывопожароопасности</a:t>
            </a:r>
            <a:r>
              <a:rPr lang="ru-RU" sz="1400" dirty="0">
                <a:latin typeface="HeliosCond" panose="020B7200000000000000" pitchFamily="34" charset="0"/>
              </a:rPr>
              <a:t>, </a:t>
            </a:r>
            <a:r>
              <a:rPr lang="ru-RU" sz="1400" dirty="0" err="1">
                <a:latin typeface="HeliosCond" panose="020B7200000000000000" pitchFamily="34" charset="0"/>
              </a:rPr>
              <a:t>пожароопасности</a:t>
            </a:r>
            <a:r>
              <a:rPr lang="ru-RU" sz="1400" dirty="0">
                <a:latin typeface="HeliosCond" panose="020B7200000000000000" pitchFamily="34" charset="0"/>
              </a:rPr>
              <a:t>, а также лица, на которых возложена трудовая функция по проведению противопожарного инструктажа, </a:t>
            </a:r>
            <a:r>
              <a:rPr lang="ru-RU" sz="1400" b="1" dirty="0">
                <a:latin typeface="HeliosCond" panose="020B7200000000000000" pitchFamily="34" charset="0"/>
              </a:rPr>
              <a:t>должны отвечать одному или совокупности следующих требований: </a:t>
            </a:r>
            <a:endParaRPr lang="ru-RU" sz="1400" b="1" dirty="0" smtClean="0">
              <a:solidFill>
                <a:srgbClr val="FF0000"/>
              </a:solidFill>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1.5. </a:t>
            </a:r>
            <a:r>
              <a:rPr lang="ru-RU" sz="3600" b="1" dirty="0">
                <a:solidFill>
                  <a:schemeClr val="bg1"/>
                </a:solidFill>
              </a:rPr>
              <a:t>ЗАКОНОДАТЕЛЬСТВО</a:t>
            </a:r>
          </a:p>
        </p:txBody>
      </p:sp>
    </p:spTree>
    <p:extLst>
      <p:ext uri="{BB962C8B-B14F-4D97-AF65-F5344CB8AC3E}">
        <p14:creationId xmlns:p14="http://schemas.microsoft.com/office/powerpoint/2010/main" val="116163429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9</a:t>
            </a:fld>
            <a:endParaRPr lang="ru-RU"/>
          </a:p>
        </p:txBody>
      </p:sp>
      <p:sp>
        <p:nvSpPr>
          <p:cNvPr id="8" name="Содержимое 2"/>
          <p:cNvSpPr>
            <a:spLocks noGrp="1"/>
          </p:cNvSpPr>
          <p:nvPr>
            <p:ph sz="half" idx="1"/>
          </p:nvPr>
        </p:nvSpPr>
        <p:spPr>
          <a:xfrm>
            <a:off x="35496" y="1059582"/>
            <a:ext cx="9001000" cy="3387278"/>
          </a:xfrm>
          <a:noFill/>
        </p:spPr>
        <p:txBody>
          <a:bodyPr>
            <a:noAutofit/>
          </a:bodyPr>
          <a:lstStyle/>
          <a:p>
            <a:r>
              <a:rPr lang="ru-RU" sz="1400" dirty="0" smtClean="0">
                <a:latin typeface="HeliosCond" panose="020B7200000000000000" pitchFamily="34" charset="0"/>
              </a:rPr>
              <a:t>иметь </a:t>
            </a:r>
            <a:r>
              <a:rPr lang="ru-RU" sz="1400" dirty="0">
                <a:latin typeface="HeliosCond" panose="020B7200000000000000" pitchFamily="34" charset="0"/>
              </a:rPr>
              <a:t>среднее профессиональное и (или) высшее образование по специальности «Пожарная безопасность» или направлению подготовки «</a:t>
            </a:r>
            <a:r>
              <a:rPr lang="ru-RU" sz="1400" dirty="0" err="1">
                <a:latin typeface="HeliosCond" panose="020B7200000000000000" pitchFamily="34" charset="0"/>
              </a:rPr>
              <a:t>Техносферная</a:t>
            </a:r>
            <a:r>
              <a:rPr lang="ru-RU" sz="1400" dirty="0">
                <a:latin typeface="HeliosCond" panose="020B7200000000000000" pitchFamily="34" charset="0"/>
              </a:rPr>
              <a:t> безопасность» по профилю «Пожарная безопасность»;</a:t>
            </a:r>
          </a:p>
          <a:p>
            <a:r>
              <a:rPr lang="ru-RU" sz="1400" dirty="0">
                <a:latin typeface="HeliosCond" panose="020B7200000000000000" pitchFamily="34" charset="0"/>
              </a:rPr>
              <a:t>пройти обучение мерам пожарной безопасности по дополнительной профессиональной программе — </a:t>
            </a:r>
            <a:r>
              <a:rPr lang="ru-RU" sz="1400" b="1" dirty="0">
                <a:latin typeface="HeliosCond" panose="020B7200000000000000" pitchFamily="34" charset="0"/>
              </a:rPr>
              <a:t>программе переподготовки</a:t>
            </a:r>
            <a:r>
              <a:rPr lang="ru-RU" sz="1400" dirty="0">
                <a:latin typeface="HeliosCond" panose="020B7200000000000000" pitchFamily="34" charset="0"/>
              </a:rPr>
              <a:t> в области пожарной безопасности;</a:t>
            </a:r>
          </a:p>
          <a:p>
            <a:r>
              <a:rPr lang="ru-RU" sz="1400" dirty="0">
                <a:latin typeface="HeliosCond" panose="020B7200000000000000" pitchFamily="34" charset="0"/>
              </a:rPr>
              <a:t>пройти обучение мерам пожарной безопасности по одной из дополнительных профессиональных программ — программ повышения квалификации </a:t>
            </a:r>
            <a:r>
              <a:rPr lang="ru-RU" sz="1400" b="1" dirty="0">
                <a:latin typeface="HeliosCond" panose="020B7200000000000000" pitchFamily="34" charset="0"/>
              </a:rPr>
              <a:t>при наличии компетенций в области пожарной безопасности</a:t>
            </a:r>
            <a:r>
              <a:rPr lang="ru-RU" sz="1400" dirty="0">
                <a:latin typeface="HeliosCond" panose="020B7200000000000000" pitchFamily="34" charset="0"/>
              </a:rPr>
              <a:t>, приобретенных в период получения среднего профессионального образования и (или) высшего образования (имеющие документы, подтверждающие прохождение лицом обучения по учебному предмету (курсу, дисциплине, модулю), связанному с обеспечением пожарной безопасности).</a:t>
            </a:r>
          </a:p>
          <a:p>
            <a:pPr marL="0" indent="0">
              <a:buNone/>
            </a:pPr>
            <a:r>
              <a:rPr lang="ru-RU" sz="1400" dirty="0">
                <a:latin typeface="HeliosCond" panose="020B7200000000000000" pitchFamily="34" charset="0"/>
              </a:rPr>
              <a:t>В связи с утратой силы приказа МЧС России № </a:t>
            </a:r>
            <a:r>
              <a:rPr lang="ru-RU" sz="1400" dirty="0" smtClean="0">
                <a:latin typeface="HeliosCond" panose="020B7200000000000000" pitchFamily="34" charset="0"/>
              </a:rPr>
              <a:t>806, </a:t>
            </a:r>
            <a:r>
              <a:rPr lang="ru-RU" sz="1400" dirty="0">
                <a:latin typeface="HeliosCond" panose="020B7200000000000000" pitchFamily="34" charset="0"/>
              </a:rPr>
              <a:t>лица, указанные в </a:t>
            </a:r>
            <a:r>
              <a:rPr lang="ru-RU" sz="1400" dirty="0" smtClean="0">
                <a:latin typeface="HeliosCond" panose="020B7200000000000000" pitchFamily="34" charset="0"/>
              </a:rPr>
              <a:t>п.1 прил.4 </a:t>
            </a:r>
            <a:r>
              <a:rPr lang="ru-RU" sz="1400" dirty="0">
                <a:latin typeface="HeliosCond" panose="020B7200000000000000" pitchFamily="34" charset="0"/>
              </a:rPr>
              <a:t>к приказу МЧС России № 1120, ранее прошедшие обучение минимуму </a:t>
            </a:r>
            <a:r>
              <a:rPr lang="ru-RU" sz="1400" dirty="0" err="1">
                <a:latin typeface="HeliosCond" panose="020B7200000000000000" pitchFamily="34" charset="0"/>
              </a:rPr>
              <a:t>пожарно</a:t>
            </a:r>
            <a:r>
              <a:rPr lang="ru-RU" sz="1400" dirty="0">
                <a:latin typeface="HeliosCond" panose="020B7200000000000000" pitchFamily="34" charset="0"/>
              </a:rPr>
              <a:t> технических знаний, а затем обучение по одной из дополнительных профессиональных программ – программ </a:t>
            </a:r>
            <a:r>
              <a:rPr lang="ru-RU" sz="1400" dirty="0" smtClean="0">
                <a:latin typeface="HeliosCond" panose="020B7200000000000000" pitchFamily="34" charset="0"/>
              </a:rPr>
              <a:t>ПК, </a:t>
            </a:r>
            <a:r>
              <a:rPr lang="ru-RU" sz="1400" dirty="0">
                <a:latin typeface="HeliosCond" panose="020B7200000000000000" pitchFamily="34" charset="0"/>
              </a:rPr>
              <a:t>в соответствии с требованиями </a:t>
            </a:r>
            <a:r>
              <a:rPr lang="ru-RU" sz="1400" dirty="0" smtClean="0">
                <a:latin typeface="HeliosCond" panose="020B7200000000000000" pitchFamily="34" charset="0"/>
              </a:rPr>
              <a:t>п.2 прил.4 </a:t>
            </a:r>
            <a:r>
              <a:rPr lang="ru-RU" sz="1400" dirty="0">
                <a:latin typeface="HeliosCond" panose="020B7200000000000000" pitchFamily="34" charset="0"/>
              </a:rPr>
              <a:t>к приказу </a:t>
            </a:r>
            <a:r>
              <a:rPr lang="ru-RU" sz="1400" dirty="0" smtClean="0">
                <a:latin typeface="HeliosCond" panose="020B7200000000000000" pitchFamily="34" charset="0"/>
              </a:rPr>
              <a:t>№ 1120 </a:t>
            </a:r>
            <a:r>
              <a:rPr lang="ru-RU" sz="1400" dirty="0">
                <a:latin typeface="HeliosCond" panose="020B7200000000000000" pitchFamily="34" charset="0"/>
              </a:rPr>
              <a:t>для исполнения обязанностей, связанных с обеспечением </a:t>
            </a:r>
            <a:r>
              <a:rPr lang="ru-RU" sz="1400" dirty="0" smtClean="0">
                <a:latin typeface="HeliosCond" panose="020B7200000000000000" pitchFamily="34" charset="0"/>
              </a:rPr>
              <a:t>ПБ, </a:t>
            </a:r>
            <a:r>
              <a:rPr lang="ru-RU" sz="1400" dirty="0">
                <a:latin typeface="HeliosCond" panose="020B7200000000000000" pitchFamily="34" charset="0"/>
              </a:rPr>
              <a:t>должны пройти обучение мерам </a:t>
            </a:r>
            <a:r>
              <a:rPr lang="ru-RU" sz="1400" dirty="0" smtClean="0">
                <a:latin typeface="HeliosCond" panose="020B7200000000000000" pitchFamily="34" charset="0"/>
              </a:rPr>
              <a:t>ПБ </a:t>
            </a:r>
            <a:r>
              <a:rPr lang="ru-RU" sz="1400" dirty="0">
                <a:latin typeface="HeliosCond" panose="020B7200000000000000" pitchFamily="34" charset="0"/>
              </a:rPr>
              <a:t>по дополнительной профессиональной программе — программе переподготовки в области </a:t>
            </a:r>
            <a:r>
              <a:rPr lang="ru-RU" sz="1400" dirty="0" smtClean="0">
                <a:latin typeface="HeliosCond" panose="020B7200000000000000" pitchFamily="34" charset="0"/>
              </a:rPr>
              <a:t>ПБ. </a:t>
            </a:r>
            <a:r>
              <a:rPr lang="ru-RU" sz="1400" dirty="0">
                <a:latin typeface="HeliosCond" panose="020B7200000000000000" pitchFamily="34" charset="0"/>
              </a:rPr>
              <a:t>Дальнейшее обучение мерам </a:t>
            </a:r>
            <a:r>
              <a:rPr lang="ru-RU" sz="1400" dirty="0" smtClean="0">
                <a:latin typeface="HeliosCond" panose="020B7200000000000000" pitchFamily="34" charset="0"/>
              </a:rPr>
              <a:t>ПБ проводится </a:t>
            </a:r>
            <a:r>
              <a:rPr lang="ru-RU" sz="1400" dirty="0">
                <a:latin typeface="HeliosCond" panose="020B7200000000000000" pitchFamily="34" charset="0"/>
              </a:rPr>
              <a:t>по дополнительным профессиональным программам — программам повышения квалификации в области </a:t>
            </a:r>
            <a:r>
              <a:rPr lang="ru-RU" sz="1400" dirty="0" smtClean="0">
                <a:latin typeface="HeliosCond" panose="020B7200000000000000" pitchFamily="34" charset="0"/>
              </a:rPr>
              <a:t>ПБ с </a:t>
            </a:r>
            <a:r>
              <a:rPr lang="ru-RU" sz="1400" dirty="0">
                <a:latin typeface="HeliosCond" panose="020B7200000000000000" pitchFamily="34" charset="0"/>
              </a:rPr>
              <a:t>периодичностью, устанавливаемой работодателем в силу положения </a:t>
            </a:r>
            <a:r>
              <a:rPr lang="ru-RU" sz="1400" dirty="0" smtClean="0">
                <a:latin typeface="HeliosCond" panose="020B7200000000000000" pitchFamily="34" charset="0"/>
              </a:rPr>
              <a:t>ст.196 ТК РФ собственных </a:t>
            </a:r>
            <a:r>
              <a:rPr lang="ru-RU" sz="1400" dirty="0">
                <a:latin typeface="HeliosCond" panose="020B7200000000000000" pitchFamily="34" charset="0"/>
              </a:rPr>
              <a:t>нужд</a:t>
            </a:r>
          </a:p>
          <a:p>
            <a:pPr marL="0" indent="0">
              <a:buNone/>
            </a:pPr>
            <a:endParaRPr lang="ru-RU" sz="1400" b="1" dirty="0" smtClean="0">
              <a:solidFill>
                <a:srgbClr val="FF0000"/>
              </a:solidFill>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1.5. </a:t>
            </a:r>
            <a:r>
              <a:rPr lang="ru-RU" sz="3600" b="1" dirty="0">
                <a:solidFill>
                  <a:schemeClr val="bg1"/>
                </a:solidFill>
              </a:rPr>
              <a:t>ЗАКОНОДАТЕЛЬСТВО</a:t>
            </a:r>
          </a:p>
        </p:txBody>
      </p:sp>
    </p:spTree>
    <p:extLst>
      <p:ext uri="{BB962C8B-B14F-4D97-AF65-F5344CB8AC3E}">
        <p14:creationId xmlns:p14="http://schemas.microsoft.com/office/powerpoint/2010/main" val="307417692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10</a:t>
            </a:fld>
            <a:endParaRPr lang="ru-RU"/>
          </a:p>
        </p:txBody>
      </p:sp>
      <p:sp>
        <p:nvSpPr>
          <p:cNvPr id="8" name="Содержимое 2"/>
          <p:cNvSpPr>
            <a:spLocks noGrp="1"/>
          </p:cNvSpPr>
          <p:nvPr>
            <p:ph sz="half" idx="1"/>
          </p:nvPr>
        </p:nvSpPr>
        <p:spPr>
          <a:xfrm>
            <a:off x="35496" y="1059582"/>
            <a:ext cx="9001000" cy="3816424"/>
          </a:xfrm>
          <a:noFill/>
        </p:spPr>
        <p:txBody>
          <a:bodyPr>
            <a:noAutofit/>
          </a:bodyPr>
          <a:lstStyle/>
          <a:p>
            <a:pPr marL="0" indent="0">
              <a:buNone/>
            </a:pPr>
            <a:r>
              <a:rPr lang="ru-RU" sz="1400" b="1" dirty="0">
                <a:solidFill>
                  <a:srgbClr val="FF0000"/>
                </a:solidFill>
                <a:latin typeface="HeliosCond" panose="020B7200000000000000" pitchFamily="34" charset="0"/>
              </a:rPr>
              <a:t>П</a:t>
            </a:r>
            <a:r>
              <a:rPr lang="ru-RU" sz="1400" b="1" dirty="0" smtClean="0">
                <a:solidFill>
                  <a:srgbClr val="FF0000"/>
                </a:solidFill>
                <a:latin typeface="HeliosCond" panose="020B7200000000000000" pitchFamily="34" charset="0"/>
              </a:rPr>
              <a:t>исьмо </a:t>
            </a:r>
            <a:r>
              <a:rPr lang="ru-RU" sz="1400" b="1" dirty="0">
                <a:solidFill>
                  <a:srgbClr val="FF0000"/>
                </a:solidFill>
                <a:latin typeface="HeliosCond" panose="020B7200000000000000" pitchFamily="34" charset="0"/>
              </a:rPr>
              <a:t>МЧС от 17.04.2025 № </a:t>
            </a:r>
            <a:r>
              <a:rPr lang="ru-RU" sz="1400" b="1" dirty="0" smtClean="0">
                <a:solidFill>
                  <a:srgbClr val="FF0000"/>
                </a:solidFill>
                <a:latin typeface="HeliosCond" panose="020B7200000000000000" pitchFamily="34" charset="0"/>
              </a:rPr>
              <a:t>ИВ-19-4-710</a:t>
            </a:r>
          </a:p>
          <a:p>
            <a:pPr marL="0" indent="0">
              <a:buNone/>
            </a:pPr>
            <a:r>
              <a:rPr lang="ru-RU" sz="1400" b="1" dirty="0">
                <a:latin typeface="HeliosCond" panose="020B7200000000000000" pitchFamily="34" charset="0"/>
              </a:rPr>
              <a:t>№2. Обучение по пожарной безопасности руководителей организации</a:t>
            </a:r>
          </a:p>
          <a:p>
            <a:pPr marL="0" indent="0">
              <a:buNone/>
            </a:pPr>
            <a:r>
              <a:rPr lang="ru-RU" sz="1400" b="1" dirty="0">
                <a:latin typeface="HeliosCond" panose="020B7200000000000000" pitchFamily="34" charset="0"/>
              </a:rPr>
              <a:t>Вопрос.</a:t>
            </a:r>
            <a:r>
              <a:rPr lang="ru-RU" sz="1400" dirty="0">
                <a:latin typeface="HeliosCond" panose="020B7200000000000000" pitchFamily="34" charset="0"/>
              </a:rPr>
              <a:t> Нужно ли обучать по программам дополнительного профессионального образования руководителей государственной власти, органов </a:t>
            </a:r>
            <a:r>
              <a:rPr lang="ru-RU" sz="1400" dirty="0" err="1">
                <a:latin typeface="HeliosCond" panose="020B7200000000000000" pitchFamily="34" charset="0"/>
              </a:rPr>
              <a:t>органов</a:t>
            </a:r>
            <a:r>
              <a:rPr lang="ru-RU" sz="1400" dirty="0">
                <a:latin typeface="HeliosCond" panose="020B7200000000000000" pitchFamily="34" charset="0"/>
              </a:rPr>
              <a:t> местного самоуправления, общественных объединений, юридических лиц, граждан (физических лиц), индивидуальных в том числе предпринимателей, являющихся собственниками имущества, лиц, уполномоченных пользоваться или владеть, распоряжаться имуществом (руководитель организации)?</a:t>
            </a:r>
          </a:p>
          <a:p>
            <a:pPr marL="0" indent="0">
              <a:buNone/>
            </a:pPr>
            <a:r>
              <a:rPr lang="ru-RU" sz="1400" b="1" dirty="0">
                <a:latin typeface="HeliosCond" panose="020B7200000000000000" pitchFamily="34" charset="0"/>
              </a:rPr>
              <a:t>Ответ МЧС.</a:t>
            </a:r>
            <a:r>
              <a:rPr lang="ru-RU" sz="1400" dirty="0">
                <a:latin typeface="HeliosCond" panose="020B7200000000000000" pitchFamily="34" charset="0"/>
              </a:rPr>
              <a:t> Приказом </a:t>
            </a:r>
            <a:r>
              <a:rPr lang="ru-RU" sz="1400" dirty="0" smtClean="0">
                <a:latin typeface="HeliosCond" panose="020B7200000000000000" pitchFamily="34" charset="0"/>
              </a:rPr>
              <a:t>№ </a:t>
            </a:r>
            <a:r>
              <a:rPr lang="ru-RU" sz="1400" dirty="0">
                <a:latin typeface="HeliosCond" panose="020B7200000000000000" pitchFamily="34" charset="0"/>
              </a:rPr>
              <a:t>1120 определены категории лиц, проходящих обучение по </a:t>
            </a:r>
            <a:r>
              <a:rPr lang="ru-RU" sz="1400" dirty="0" err="1" smtClean="0">
                <a:latin typeface="HeliosCond" panose="020B7200000000000000" pitchFamily="34" charset="0"/>
              </a:rPr>
              <a:t>доп.проф</a:t>
            </a:r>
            <a:r>
              <a:rPr lang="ru-RU" sz="1400" dirty="0" smtClean="0">
                <a:latin typeface="HeliosCond" panose="020B7200000000000000" pitchFamily="34" charset="0"/>
              </a:rPr>
              <a:t>. </a:t>
            </a:r>
            <a:r>
              <a:rPr lang="ru-RU" sz="1400" dirty="0">
                <a:latin typeface="HeliosCond" panose="020B7200000000000000" pitchFamily="34" charset="0"/>
              </a:rPr>
              <a:t>программам в области </a:t>
            </a:r>
            <a:r>
              <a:rPr lang="ru-RU" sz="1400" dirty="0" smtClean="0">
                <a:latin typeface="HeliosCond" panose="020B7200000000000000" pitchFamily="34" charset="0"/>
              </a:rPr>
              <a:t>ПБ. </a:t>
            </a:r>
            <a:r>
              <a:rPr lang="ru-RU" sz="1400" dirty="0">
                <a:latin typeface="HeliosCond" panose="020B7200000000000000" pitchFamily="34" charset="0"/>
              </a:rPr>
              <a:t>К ним относятся лица, являющиеся ответственными за обеспечение </a:t>
            </a:r>
            <a:r>
              <a:rPr lang="ru-RU" sz="1400" dirty="0" smtClean="0">
                <a:latin typeface="HeliosCond" panose="020B7200000000000000" pitchFamily="34" charset="0"/>
              </a:rPr>
              <a:t>ПБ. </a:t>
            </a:r>
            <a:r>
              <a:rPr lang="ru-RU" sz="1400" dirty="0">
                <a:latin typeface="HeliosCond" panose="020B7200000000000000" pitchFamily="34" charset="0"/>
              </a:rPr>
              <a:t>В соответствии с частью четвертой </a:t>
            </a:r>
            <a:r>
              <a:rPr lang="ru-RU" sz="1400" dirty="0" smtClean="0">
                <a:latin typeface="HeliosCond" panose="020B7200000000000000" pitchFamily="34" charset="0"/>
              </a:rPr>
              <a:t>ст.37 ФЗ </a:t>
            </a:r>
            <a:r>
              <a:rPr lang="ru-RU" sz="1400" dirty="0">
                <a:latin typeface="HeliosCond" panose="020B7200000000000000" pitchFamily="34" charset="0"/>
              </a:rPr>
              <a:t>от 21.12.1994 № 69-ФЗ «О пожарной безопасности» руководители организаций осуществляют непосредственное руководство системой </a:t>
            </a:r>
            <a:r>
              <a:rPr lang="ru-RU" sz="1400" dirty="0" smtClean="0">
                <a:latin typeface="HeliosCond" panose="020B7200000000000000" pitchFamily="34" charset="0"/>
              </a:rPr>
              <a:t>ПБ в </a:t>
            </a:r>
            <a:r>
              <a:rPr lang="ru-RU" sz="1400" dirty="0">
                <a:latin typeface="HeliosCond" panose="020B7200000000000000" pitchFamily="34" charset="0"/>
              </a:rPr>
              <a:t>пределах своей компетенции на подведомственных объектах и несут персональную ответственность за соблюдение требований </a:t>
            </a:r>
            <a:r>
              <a:rPr lang="ru-RU" sz="1400" dirty="0" smtClean="0">
                <a:latin typeface="HeliosCond" panose="020B7200000000000000" pitchFamily="34" charset="0"/>
              </a:rPr>
              <a:t>ПБ. </a:t>
            </a:r>
            <a:r>
              <a:rPr lang="ru-RU" sz="1400" dirty="0">
                <a:latin typeface="HeliosCond" panose="020B7200000000000000" pitchFamily="34" charset="0"/>
              </a:rPr>
              <a:t>Вместе с тем частью 3 статьи 37 Федерального закона № 69-ФЗ лицо, ответственное за эксплуатацию здания или сооружения, обязано назначить ответственное за обеспечение </a:t>
            </a:r>
            <a:r>
              <a:rPr lang="ru-RU" sz="1400" dirty="0" smtClean="0">
                <a:latin typeface="HeliosCond" panose="020B7200000000000000" pitchFamily="34" charset="0"/>
              </a:rPr>
              <a:t>ПБ таких </a:t>
            </a:r>
            <a:r>
              <a:rPr lang="ru-RU" sz="1400" dirty="0">
                <a:latin typeface="HeliosCond" panose="020B7200000000000000" pitchFamily="34" charset="0"/>
              </a:rPr>
              <a:t>здания или сооружения лицо. Тем самым, </a:t>
            </a:r>
            <a:r>
              <a:rPr lang="ru-RU" sz="1400" b="1" dirty="0">
                <a:latin typeface="HeliosCond" panose="020B7200000000000000" pitchFamily="34" charset="0"/>
              </a:rPr>
              <a:t>обучение </a:t>
            </a:r>
            <a:r>
              <a:rPr lang="ru-RU" sz="1400" b="1" dirty="0" smtClean="0">
                <a:latin typeface="HeliosCond" panose="020B7200000000000000" pitchFamily="34" charset="0"/>
              </a:rPr>
              <a:t>мерам ПБ </a:t>
            </a:r>
            <a:r>
              <a:rPr lang="ru-RU" sz="1400" b="1" dirty="0">
                <a:latin typeface="HeliosCond" panose="020B7200000000000000" pitchFamily="34" charset="0"/>
              </a:rPr>
              <a:t>по </a:t>
            </a:r>
            <a:r>
              <a:rPr lang="ru-RU" sz="1400" b="1" dirty="0" err="1" smtClean="0">
                <a:latin typeface="HeliosCond" panose="020B7200000000000000" pitchFamily="34" charset="0"/>
              </a:rPr>
              <a:t>доп.проф</a:t>
            </a:r>
            <a:r>
              <a:rPr lang="ru-RU" sz="1400" b="1" dirty="0" smtClean="0">
                <a:latin typeface="HeliosCond" panose="020B7200000000000000" pitchFamily="34" charset="0"/>
              </a:rPr>
              <a:t>. программам </a:t>
            </a:r>
            <a:r>
              <a:rPr lang="ru-RU" sz="1400" b="1" dirty="0">
                <a:latin typeface="HeliosCond" panose="020B7200000000000000" pitchFamily="34" charset="0"/>
              </a:rPr>
              <a:t>проходит лицо, ответственное за обеспечение </a:t>
            </a:r>
            <a:r>
              <a:rPr lang="ru-RU" sz="1400" b="1" dirty="0" smtClean="0">
                <a:latin typeface="HeliosCond" panose="020B7200000000000000" pitchFamily="34" charset="0"/>
              </a:rPr>
              <a:t>ПБ на </a:t>
            </a:r>
            <a:r>
              <a:rPr lang="ru-RU" sz="1400" b="1" dirty="0">
                <a:latin typeface="HeliosCond" panose="020B7200000000000000" pitchFamily="34" charset="0"/>
              </a:rPr>
              <a:t>объекте защиты, которым может являться непосредственно руководитель организации, либо назначенное им лицо</a:t>
            </a:r>
            <a:r>
              <a:rPr lang="ru-RU" sz="1400" dirty="0">
                <a:latin typeface="HeliosCond" panose="020B7200000000000000" pitchFamily="34" charset="0"/>
              </a:rPr>
              <a:t>. В соответствии со статьей 38 Федерального закона № 69-ФЗ лица, в установленном порядке назначенные ответственными за обеспечение </a:t>
            </a:r>
            <a:r>
              <a:rPr lang="ru-RU" sz="1400" dirty="0" smtClean="0">
                <a:latin typeface="HeliosCond" panose="020B7200000000000000" pitchFamily="34" charset="0"/>
              </a:rPr>
              <a:t>ПБ, </a:t>
            </a:r>
            <a:r>
              <a:rPr lang="ru-RU" sz="1400" dirty="0">
                <a:latin typeface="HeliosCond" panose="020B7200000000000000" pitchFamily="34" charset="0"/>
              </a:rPr>
              <a:t>несут ответственность за нарушение требований </a:t>
            </a:r>
            <a:r>
              <a:rPr lang="ru-RU" sz="1400" dirty="0" smtClean="0">
                <a:latin typeface="HeliosCond" panose="020B7200000000000000" pitchFamily="34" charset="0"/>
              </a:rPr>
              <a:t>ПБ</a:t>
            </a:r>
            <a:endParaRPr lang="ru-RU" sz="1400" dirty="0">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1.5. </a:t>
            </a:r>
            <a:r>
              <a:rPr lang="ru-RU" sz="3600" b="1" dirty="0">
                <a:solidFill>
                  <a:schemeClr val="bg1"/>
                </a:solidFill>
              </a:rPr>
              <a:t>ЗАКОНОДАТЕЛЬСТВО</a:t>
            </a:r>
          </a:p>
        </p:txBody>
      </p:sp>
    </p:spTree>
    <p:extLst>
      <p:ext uri="{BB962C8B-B14F-4D97-AF65-F5344CB8AC3E}">
        <p14:creationId xmlns:p14="http://schemas.microsoft.com/office/powerpoint/2010/main" val="183729249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11</a:t>
            </a:fld>
            <a:endParaRPr lang="ru-RU"/>
          </a:p>
        </p:txBody>
      </p:sp>
      <p:sp>
        <p:nvSpPr>
          <p:cNvPr id="8" name="Содержимое 2"/>
          <p:cNvSpPr>
            <a:spLocks noGrp="1"/>
          </p:cNvSpPr>
          <p:nvPr>
            <p:ph sz="half" idx="1"/>
          </p:nvPr>
        </p:nvSpPr>
        <p:spPr>
          <a:xfrm>
            <a:off x="35496" y="1059582"/>
            <a:ext cx="9001000" cy="3816424"/>
          </a:xfrm>
          <a:noFill/>
        </p:spPr>
        <p:txBody>
          <a:bodyPr>
            <a:noAutofit/>
          </a:bodyPr>
          <a:lstStyle/>
          <a:p>
            <a:pPr marL="0" indent="0">
              <a:buNone/>
            </a:pPr>
            <a:r>
              <a:rPr lang="ru-RU" sz="1400" b="1" dirty="0">
                <a:solidFill>
                  <a:srgbClr val="FF0000"/>
                </a:solidFill>
                <a:latin typeface="HeliosCond" panose="020B7200000000000000" pitchFamily="34" charset="0"/>
              </a:rPr>
              <a:t>П</a:t>
            </a:r>
            <a:r>
              <a:rPr lang="ru-RU" sz="1400" b="1" dirty="0" smtClean="0">
                <a:solidFill>
                  <a:srgbClr val="FF0000"/>
                </a:solidFill>
                <a:latin typeface="HeliosCond" panose="020B7200000000000000" pitchFamily="34" charset="0"/>
              </a:rPr>
              <a:t>исьмо </a:t>
            </a:r>
            <a:r>
              <a:rPr lang="ru-RU" sz="1400" b="1" dirty="0">
                <a:solidFill>
                  <a:srgbClr val="FF0000"/>
                </a:solidFill>
                <a:latin typeface="HeliosCond" panose="020B7200000000000000" pitchFamily="34" charset="0"/>
              </a:rPr>
              <a:t>МЧС от 17.04.2025 № </a:t>
            </a:r>
            <a:r>
              <a:rPr lang="ru-RU" sz="1400" b="1" dirty="0" smtClean="0">
                <a:solidFill>
                  <a:srgbClr val="FF0000"/>
                </a:solidFill>
                <a:latin typeface="HeliosCond" panose="020B7200000000000000" pitchFamily="34" charset="0"/>
              </a:rPr>
              <a:t>ИВ-19-4-710</a:t>
            </a:r>
          </a:p>
          <a:p>
            <a:pPr marL="0" indent="0">
              <a:buNone/>
            </a:pPr>
            <a:r>
              <a:rPr lang="ru-RU" sz="1400" b="1" dirty="0">
                <a:latin typeface="HeliosCond" panose="020B7200000000000000" pitchFamily="34" charset="0"/>
              </a:rPr>
              <a:t>№3. Переподготовка обученных по пожарной безопасности до 1 сентября 2025 года</a:t>
            </a:r>
          </a:p>
          <a:p>
            <a:pPr marL="0" indent="0">
              <a:buNone/>
            </a:pPr>
            <a:r>
              <a:rPr lang="ru-RU" sz="1400" b="1" dirty="0" smtClean="0">
                <a:latin typeface="HeliosCond" panose="020B7200000000000000" pitchFamily="34" charset="0"/>
              </a:rPr>
              <a:t>Вопрос</a:t>
            </a:r>
            <a:r>
              <a:rPr lang="ru-RU" sz="1400" b="1" dirty="0">
                <a:latin typeface="HeliosCond" panose="020B7200000000000000" pitchFamily="34" charset="0"/>
              </a:rPr>
              <a:t>. </a:t>
            </a:r>
            <a:r>
              <a:rPr lang="ru-RU" sz="1400" dirty="0">
                <a:latin typeface="HeliosCond" panose="020B7200000000000000" pitchFamily="34" charset="0"/>
              </a:rPr>
              <a:t>Распространяется ли </a:t>
            </a:r>
            <a:r>
              <a:rPr lang="ru-RU" sz="1400" dirty="0" err="1" smtClean="0">
                <a:latin typeface="HeliosCond" panose="020B7200000000000000" pitchFamily="34" charset="0"/>
              </a:rPr>
              <a:t>пп</a:t>
            </a:r>
            <a:r>
              <a:rPr lang="ru-RU" sz="1400" dirty="0" smtClean="0">
                <a:latin typeface="HeliosCond" panose="020B7200000000000000" pitchFamily="34" charset="0"/>
              </a:rPr>
              <a:t>. </a:t>
            </a:r>
            <a:r>
              <a:rPr lang="ru-RU" sz="1400" dirty="0">
                <a:latin typeface="HeliosCond" panose="020B7200000000000000" pitchFamily="34" charset="0"/>
              </a:rPr>
              <a:t>2 </a:t>
            </a:r>
            <a:r>
              <a:rPr lang="ru-RU" sz="1400" dirty="0" smtClean="0">
                <a:latin typeface="HeliosCond" panose="020B7200000000000000" pitchFamily="34" charset="0"/>
              </a:rPr>
              <a:t>п.2 прил.4 </a:t>
            </a:r>
            <a:r>
              <a:rPr lang="ru-RU" sz="1400" dirty="0">
                <a:latin typeface="HeliosCond" panose="020B7200000000000000" pitchFamily="34" charset="0"/>
              </a:rPr>
              <a:t>к приказу МЧС России от 16.12.2024 № 1120 на лиц, прошедших до 1 сентября 2025 года обучение только по </a:t>
            </a:r>
            <a:r>
              <a:rPr lang="ru-RU" sz="1400" dirty="0" err="1" smtClean="0">
                <a:latin typeface="HeliosCond" panose="020B7200000000000000" pitchFamily="34" charset="0"/>
              </a:rPr>
              <a:t>доп.профессиональным</a:t>
            </a:r>
            <a:r>
              <a:rPr lang="ru-RU" sz="1400" dirty="0" smtClean="0">
                <a:latin typeface="HeliosCond" panose="020B7200000000000000" pitchFamily="34" charset="0"/>
              </a:rPr>
              <a:t> </a:t>
            </a:r>
            <a:r>
              <a:rPr lang="ru-RU" sz="1400" dirty="0">
                <a:latin typeface="HeliosCond" panose="020B7200000000000000" pitchFamily="34" charset="0"/>
              </a:rPr>
              <a:t>программам — программам повышения квалификации?</a:t>
            </a:r>
          </a:p>
          <a:p>
            <a:pPr marL="0" indent="0">
              <a:buNone/>
            </a:pPr>
            <a:r>
              <a:rPr lang="ru-RU" sz="1400" b="1" dirty="0">
                <a:latin typeface="HeliosCond" panose="020B7200000000000000" pitchFamily="34" charset="0"/>
              </a:rPr>
              <a:t>Ответ МЧС.</a:t>
            </a:r>
            <a:r>
              <a:rPr lang="ru-RU" sz="1400" dirty="0">
                <a:latin typeface="HeliosCond" panose="020B7200000000000000" pitchFamily="34" charset="0"/>
              </a:rPr>
              <a:t> Для обучения по </a:t>
            </a:r>
            <a:r>
              <a:rPr lang="ru-RU" sz="1400" dirty="0" smtClean="0">
                <a:latin typeface="HeliosCond" panose="020B7200000000000000" pitchFamily="34" charset="0"/>
              </a:rPr>
              <a:t>доп. Проф. </a:t>
            </a:r>
            <a:r>
              <a:rPr lang="ru-RU" sz="1400" dirty="0">
                <a:latin typeface="HeliosCond" panose="020B7200000000000000" pitchFamily="34" charset="0"/>
              </a:rPr>
              <a:t>повышения квалификации в области </a:t>
            </a:r>
            <a:r>
              <a:rPr lang="ru-RU" sz="1400" dirty="0" smtClean="0">
                <a:latin typeface="HeliosCond" panose="020B7200000000000000" pitchFamily="34" charset="0"/>
              </a:rPr>
              <a:t>ПБ</a:t>
            </a:r>
            <a:r>
              <a:rPr lang="ru-RU" sz="1400" dirty="0">
                <a:latin typeface="HeliosCond" panose="020B7200000000000000" pitchFamily="34" charset="0"/>
              </a:rPr>
              <a:t> лица, указанные в пункте 1 приложения № 4 к приказу МЧС России № 1120, должны отвечать одному или сочетанию следующих требований:</a:t>
            </a:r>
          </a:p>
          <a:p>
            <a:r>
              <a:rPr lang="ru-RU" sz="1400" dirty="0">
                <a:latin typeface="HeliosCond" panose="020B7200000000000000" pitchFamily="34" charset="0"/>
              </a:rPr>
              <a:t>иметь среднее профессиональное и (или) высшее образование по специальности «Пожарная безопасность» или направлению подготовки «</a:t>
            </a:r>
            <a:r>
              <a:rPr lang="ru-RU" sz="1400" dirty="0" err="1">
                <a:latin typeface="HeliosCond" panose="020B7200000000000000" pitchFamily="34" charset="0"/>
              </a:rPr>
              <a:t>Техносферная</a:t>
            </a:r>
            <a:r>
              <a:rPr lang="ru-RU" sz="1400" dirty="0">
                <a:latin typeface="HeliosCond" panose="020B7200000000000000" pitchFamily="34" charset="0"/>
              </a:rPr>
              <a:t> безопасность» по профилю «Пожарная безопасность»;</a:t>
            </a:r>
          </a:p>
          <a:p>
            <a:r>
              <a:rPr lang="ru-RU" sz="1400" dirty="0">
                <a:latin typeface="HeliosCond" panose="020B7200000000000000" pitchFamily="34" charset="0"/>
              </a:rPr>
              <a:t>пройти обучение по дополнительной профессиональной программе — программе переподготовки в области </a:t>
            </a:r>
            <a:r>
              <a:rPr lang="ru-RU" sz="1400" dirty="0" smtClean="0">
                <a:latin typeface="HeliosCond" panose="020B7200000000000000" pitchFamily="34" charset="0"/>
              </a:rPr>
              <a:t>ПБ;</a:t>
            </a:r>
            <a:endParaRPr lang="ru-RU" sz="1400" dirty="0">
              <a:latin typeface="HeliosCond" panose="020B7200000000000000" pitchFamily="34" charset="0"/>
            </a:endParaRPr>
          </a:p>
          <a:p>
            <a:r>
              <a:rPr lang="ru-RU" sz="1400" dirty="0">
                <a:latin typeface="HeliosCond" panose="020B7200000000000000" pitchFamily="34" charset="0"/>
              </a:rPr>
              <a:t>иметь профессиональные компетенции в области пожарной безопасности, приобретенные в период получения среднего профессионального образования и (или) высшего образования не пожарно-технического профиля.</a:t>
            </a:r>
          </a:p>
          <a:p>
            <a:pPr marL="0" indent="0">
              <a:buNone/>
            </a:pPr>
            <a:r>
              <a:rPr lang="ru-RU" sz="1400" dirty="0">
                <a:latin typeface="HeliosCond" panose="020B7200000000000000" pitchFamily="34" charset="0"/>
              </a:rPr>
              <a:t>Что касается обучения мерам </a:t>
            </a:r>
            <a:r>
              <a:rPr lang="ru-RU" sz="1400" dirty="0" smtClean="0">
                <a:latin typeface="HeliosCond" panose="020B7200000000000000" pitchFamily="34" charset="0"/>
              </a:rPr>
              <a:t>ПБ работника </a:t>
            </a:r>
            <a:r>
              <a:rPr lang="ru-RU" sz="1400" dirty="0">
                <a:latin typeface="HeliosCond" panose="020B7200000000000000" pitchFamily="34" charset="0"/>
              </a:rPr>
              <a:t>по </a:t>
            </a:r>
            <a:r>
              <a:rPr lang="ru-RU" sz="1400" dirty="0" smtClean="0">
                <a:latin typeface="HeliosCond" panose="020B7200000000000000" pitchFamily="34" charset="0"/>
              </a:rPr>
              <a:t>ДПП — </a:t>
            </a:r>
            <a:r>
              <a:rPr lang="ru-RU" sz="1400" dirty="0">
                <a:latin typeface="HeliosCond" panose="020B7200000000000000" pitchFamily="34" charset="0"/>
              </a:rPr>
              <a:t>программам </a:t>
            </a:r>
            <a:r>
              <a:rPr lang="ru-RU" sz="1400" dirty="0" smtClean="0">
                <a:latin typeface="HeliosCond" panose="020B7200000000000000" pitchFamily="34" charset="0"/>
              </a:rPr>
              <a:t>ПК в </a:t>
            </a:r>
            <a:r>
              <a:rPr lang="ru-RU" sz="1400" dirty="0">
                <a:latin typeface="HeliosCond" panose="020B7200000000000000" pitchFamily="34" charset="0"/>
              </a:rPr>
              <a:t>области </a:t>
            </a:r>
            <a:r>
              <a:rPr lang="ru-RU" sz="1400" dirty="0" smtClean="0">
                <a:latin typeface="HeliosCond" panose="020B7200000000000000" pitchFamily="34" charset="0"/>
              </a:rPr>
              <a:t>ПБ </a:t>
            </a:r>
            <a:r>
              <a:rPr lang="ru-RU" sz="1400" dirty="0">
                <a:latin typeface="HeliosCond" panose="020B7200000000000000" pitchFamily="34" charset="0"/>
              </a:rPr>
              <a:t>без соблюдения вышеназванных требований, то такое обучение не противоречит законодательству об образовании и способствует повышению уровня знаний такого лица в области </a:t>
            </a:r>
            <a:r>
              <a:rPr lang="ru-RU" sz="1400" dirty="0" smtClean="0">
                <a:latin typeface="HeliosCond" panose="020B7200000000000000" pitchFamily="34" charset="0"/>
              </a:rPr>
              <a:t>ПБ, </a:t>
            </a:r>
            <a:r>
              <a:rPr lang="ru-RU" sz="1400" dirty="0">
                <a:latin typeface="HeliosCond" panose="020B7200000000000000" pitchFamily="34" charset="0"/>
              </a:rPr>
              <a:t>но </a:t>
            </a:r>
            <a:r>
              <a:rPr lang="ru-RU" sz="1400" b="1" dirty="0">
                <a:latin typeface="HeliosCond" panose="020B7200000000000000" pitchFamily="34" charset="0"/>
              </a:rPr>
              <a:t>не является основанием для назначения его ответственным за обеспечение </a:t>
            </a:r>
            <a:r>
              <a:rPr lang="ru-RU" sz="1400" b="1" dirty="0" smtClean="0">
                <a:latin typeface="HeliosCond" panose="020B7200000000000000" pitchFamily="34" charset="0"/>
              </a:rPr>
              <a:t>ПБ</a:t>
            </a:r>
            <a:r>
              <a:rPr lang="ru-RU" sz="1400" dirty="0">
                <a:latin typeface="HeliosCond" panose="020B7200000000000000" pitchFamily="34" charset="0"/>
              </a:rPr>
              <a:t> объектов защиты, возложения трудовой функции по проведению противопожарных инструктажей.</a:t>
            </a: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1.5. </a:t>
            </a:r>
            <a:r>
              <a:rPr lang="ru-RU" sz="3600" b="1" dirty="0">
                <a:solidFill>
                  <a:schemeClr val="bg1"/>
                </a:solidFill>
              </a:rPr>
              <a:t>ЗАКОНОДАТЕЛЬСТВО</a:t>
            </a:r>
          </a:p>
        </p:txBody>
      </p:sp>
    </p:spTree>
    <p:extLst>
      <p:ext uri="{BB962C8B-B14F-4D97-AF65-F5344CB8AC3E}">
        <p14:creationId xmlns:p14="http://schemas.microsoft.com/office/powerpoint/2010/main" val="223595522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12</a:t>
            </a:fld>
            <a:endParaRPr lang="ru-RU"/>
          </a:p>
        </p:txBody>
      </p:sp>
      <p:sp>
        <p:nvSpPr>
          <p:cNvPr id="8" name="Содержимое 2"/>
          <p:cNvSpPr>
            <a:spLocks noGrp="1"/>
          </p:cNvSpPr>
          <p:nvPr>
            <p:ph sz="half" idx="1"/>
          </p:nvPr>
        </p:nvSpPr>
        <p:spPr>
          <a:xfrm>
            <a:off x="35496" y="1059582"/>
            <a:ext cx="9001000" cy="3816424"/>
          </a:xfrm>
          <a:noFill/>
        </p:spPr>
        <p:txBody>
          <a:bodyPr>
            <a:noAutofit/>
          </a:bodyPr>
          <a:lstStyle/>
          <a:p>
            <a:pPr marL="0" indent="0">
              <a:buNone/>
            </a:pPr>
            <a:r>
              <a:rPr lang="ru-RU" sz="1400" b="1" dirty="0">
                <a:solidFill>
                  <a:srgbClr val="FF0000"/>
                </a:solidFill>
                <a:latin typeface="HeliosCond" panose="020B7200000000000000" pitchFamily="34" charset="0"/>
              </a:rPr>
              <a:t>П</a:t>
            </a:r>
            <a:r>
              <a:rPr lang="ru-RU" sz="1400" b="1" dirty="0" smtClean="0">
                <a:solidFill>
                  <a:srgbClr val="FF0000"/>
                </a:solidFill>
                <a:latin typeface="HeliosCond" panose="020B7200000000000000" pitchFamily="34" charset="0"/>
              </a:rPr>
              <a:t>исьмо </a:t>
            </a:r>
            <a:r>
              <a:rPr lang="ru-RU" sz="1400" b="1" dirty="0">
                <a:solidFill>
                  <a:srgbClr val="FF0000"/>
                </a:solidFill>
                <a:latin typeface="HeliosCond" panose="020B7200000000000000" pitchFamily="34" charset="0"/>
              </a:rPr>
              <a:t>МЧС от 17.04.2025 № </a:t>
            </a:r>
            <a:r>
              <a:rPr lang="ru-RU" sz="1400" b="1" dirty="0" smtClean="0">
                <a:solidFill>
                  <a:srgbClr val="FF0000"/>
                </a:solidFill>
                <a:latin typeface="HeliosCond" panose="020B7200000000000000" pitchFamily="34" charset="0"/>
              </a:rPr>
              <a:t>ИВ-19-4-710</a:t>
            </a:r>
          </a:p>
          <a:p>
            <a:pPr marL="0" indent="0">
              <a:buNone/>
            </a:pPr>
            <a:r>
              <a:rPr lang="ru-RU" sz="1400" b="1" dirty="0">
                <a:latin typeface="HeliosCond" panose="020B7200000000000000" pitchFamily="34" charset="0"/>
              </a:rPr>
              <a:t>№4. Сколько ответственных по пожарной безопасности должно быть в компании</a:t>
            </a:r>
          </a:p>
          <a:p>
            <a:pPr marL="0" indent="0">
              <a:buNone/>
            </a:pPr>
            <a:r>
              <a:rPr lang="ru-RU" sz="1400" b="1" dirty="0">
                <a:latin typeface="HeliosCond" panose="020B7200000000000000" pitchFamily="34" charset="0"/>
              </a:rPr>
              <a:t>Вопрос.</a:t>
            </a:r>
            <a:r>
              <a:rPr lang="ru-RU" sz="1400" dirty="0">
                <a:latin typeface="HeliosCond" panose="020B7200000000000000" pitchFamily="34" charset="0"/>
              </a:rPr>
              <a:t> Можно ли назначить одного ответственного за обеспечение пожарной безопасности нескольких зданий?</a:t>
            </a:r>
          </a:p>
          <a:p>
            <a:pPr marL="0" indent="0">
              <a:buNone/>
            </a:pPr>
            <a:r>
              <a:rPr lang="ru-RU" sz="1400" b="1" dirty="0">
                <a:latin typeface="HeliosCond" panose="020B7200000000000000" pitchFamily="34" charset="0"/>
              </a:rPr>
              <a:t>Ответ МЧС.</a:t>
            </a:r>
            <a:r>
              <a:rPr lang="ru-RU" sz="1400" dirty="0">
                <a:latin typeface="HeliosCond" panose="020B7200000000000000" pitchFamily="34" charset="0"/>
              </a:rPr>
              <a:t> Частью 4 статьи 37 Федерального закона от 21.12.1994 № 69-ФЗ «О пожарной безопасности» определено, что руководители организаций осуществляют непосредственное руководство системой пожарной безопасности в пределах своей компетенции на подведомственных объектах и несут персональную ответственность за соблюдение требований пожарной безопасности. При наличии в организации нескольких зданий (сооружений) </a:t>
            </a:r>
            <a:r>
              <a:rPr lang="ru-RU" sz="1400" b="1" dirty="0">
                <a:latin typeface="HeliosCond" panose="020B7200000000000000" pitchFamily="34" charset="0"/>
              </a:rPr>
              <a:t>необходимость назначения нескольких ответственных за обеспечение пожарной безопасности каждого здания (сооружения) определяет руководитель организации</a:t>
            </a:r>
            <a:r>
              <a:rPr lang="ru-RU" sz="1400" dirty="0">
                <a:latin typeface="HeliosCond" panose="020B7200000000000000" pitchFamily="34" charset="0"/>
              </a:rPr>
              <a:t>. Назначение одного ответственного за обеспечение пожарной безопасности нескольких зданий (сооружений) не противоречит законодательству о пожарной безопасности</a:t>
            </a: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1.5. </a:t>
            </a:r>
            <a:r>
              <a:rPr lang="ru-RU" sz="3600" b="1" dirty="0">
                <a:solidFill>
                  <a:schemeClr val="bg1"/>
                </a:solidFill>
              </a:rPr>
              <a:t>ЗАКОНОДАТЕЛЬСТВО</a:t>
            </a:r>
          </a:p>
        </p:txBody>
      </p:sp>
    </p:spTree>
    <p:extLst>
      <p:ext uri="{BB962C8B-B14F-4D97-AF65-F5344CB8AC3E}">
        <p14:creationId xmlns:p14="http://schemas.microsoft.com/office/powerpoint/2010/main" val="29990802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13</a:t>
            </a:fld>
            <a:endParaRPr lang="ru-RU"/>
          </a:p>
        </p:txBody>
      </p:sp>
      <p:sp>
        <p:nvSpPr>
          <p:cNvPr id="8" name="Содержимое 2"/>
          <p:cNvSpPr>
            <a:spLocks noGrp="1"/>
          </p:cNvSpPr>
          <p:nvPr>
            <p:ph sz="half" idx="1"/>
          </p:nvPr>
        </p:nvSpPr>
        <p:spPr>
          <a:xfrm>
            <a:off x="35496" y="1059582"/>
            <a:ext cx="9001000" cy="3816424"/>
          </a:xfrm>
          <a:noFill/>
        </p:spPr>
        <p:txBody>
          <a:bodyPr>
            <a:noAutofit/>
          </a:bodyPr>
          <a:lstStyle/>
          <a:p>
            <a:pPr marL="0" indent="0">
              <a:buNone/>
            </a:pPr>
            <a:r>
              <a:rPr lang="ru-RU" sz="1400" b="1" dirty="0">
                <a:solidFill>
                  <a:srgbClr val="FF0000"/>
                </a:solidFill>
                <a:latin typeface="HeliosCond" panose="020B7200000000000000" pitchFamily="34" charset="0"/>
              </a:rPr>
              <a:t>П</a:t>
            </a:r>
            <a:r>
              <a:rPr lang="ru-RU" sz="1400" b="1" dirty="0" smtClean="0">
                <a:solidFill>
                  <a:srgbClr val="FF0000"/>
                </a:solidFill>
                <a:latin typeface="HeliosCond" panose="020B7200000000000000" pitchFamily="34" charset="0"/>
              </a:rPr>
              <a:t>исьмо </a:t>
            </a:r>
            <a:r>
              <a:rPr lang="ru-RU" sz="1400" b="1" dirty="0">
                <a:solidFill>
                  <a:srgbClr val="FF0000"/>
                </a:solidFill>
                <a:latin typeface="HeliosCond" panose="020B7200000000000000" pitchFamily="34" charset="0"/>
              </a:rPr>
              <a:t>МЧС от 17.04.2025 № </a:t>
            </a:r>
            <a:r>
              <a:rPr lang="ru-RU" sz="1400" b="1" dirty="0" smtClean="0">
                <a:solidFill>
                  <a:srgbClr val="FF0000"/>
                </a:solidFill>
                <a:latin typeface="HeliosCond" panose="020B7200000000000000" pitchFamily="34" charset="0"/>
              </a:rPr>
              <a:t>ИВ-19-4-710</a:t>
            </a:r>
          </a:p>
          <a:p>
            <a:pPr marL="0" indent="0">
              <a:buNone/>
            </a:pPr>
            <a:r>
              <a:rPr lang="ru-RU" sz="1400" b="1" dirty="0">
                <a:latin typeface="HeliosCond" panose="020B7200000000000000" pitchFamily="34" charset="0"/>
              </a:rPr>
              <a:t>№5. Обязанности ответственного за пожарную безопасность</a:t>
            </a:r>
          </a:p>
          <a:p>
            <a:pPr marL="0" indent="0">
              <a:buNone/>
            </a:pPr>
            <a:r>
              <a:rPr lang="ru-RU" sz="1400" b="1" dirty="0">
                <a:latin typeface="HeliosCond" panose="020B7200000000000000" pitchFamily="34" charset="0"/>
              </a:rPr>
              <a:t>Вопрос.</a:t>
            </a:r>
            <a:r>
              <a:rPr lang="ru-RU" sz="1400" dirty="0">
                <a:latin typeface="HeliosCond" panose="020B7200000000000000" pitchFamily="34" charset="0"/>
              </a:rPr>
              <a:t> Чем определены трудовые функции работника организации, назначенного ответственным за обеспечение пожарной безопасности?</a:t>
            </a:r>
          </a:p>
          <a:p>
            <a:pPr marL="0" indent="0">
              <a:buNone/>
            </a:pPr>
            <a:r>
              <a:rPr lang="ru-RU" sz="1400" b="1" dirty="0">
                <a:latin typeface="HeliosCond" panose="020B7200000000000000" pitchFamily="34" charset="0"/>
              </a:rPr>
              <a:t>Ответ МЧС. </a:t>
            </a:r>
            <a:r>
              <a:rPr lang="ru-RU" sz="1400" dirty="0">
                <a:latin typeface="HeliosCond" panose="020B7200000000000000" pitchFamily="34" charset="0"/>
              </a:rPr>
              <a:t>Статьей 37 Федерального закона № 69-ФЗ установлено, что лицо, ответственное за эксплуатацию здания или сооружения, обязано назначить ответственное за обеспечение пожарной безопасности таких здания или сооружения лицо, соответствующее квалификационным требованиям, указанным в квалификационных справочниках, утверждаемых в порядке, устанавливаемом Правительством РФ, и (или) профессиональным стандартам (при наличии). </a:t>
            </a:r>
            <a:r>
              <a:rPr lang="ru-RU" sz="1400" b="1" dirty="0">
                <a:latin typeface="HeliosCond" panose="020B7200000000000000" pitchFamily="34" charset="0"/>
              </a:rPr>
              <a:t>Трудовые функции указанного лица установлены профессиональным стандартом «Специалист по пожарной профилактике»</a:t>
            </a:r>
            <a:endParaRPr lang="ru-RU" sz="1400" dirty="0">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1.5. </a:t>
            </a:r>
            <a:r>
              <a:rPr lang="ru-RU" sz="3600" b="1" dirty="0">
                <a:solidFill>
                  <a:schemeClr val="bg1"/>
                </a:solidFill>
              </a:rPr>
              <a:t>ЗАКОНОДАТЕЛЬСТВО</a:t>
            </a:r>
          </a:p>
        </p:txBody>
      </p:sp>
    </p:spTree>
    <p:extLst>
      <p:ext uri="{BB962C8B-B14F-4D97-AF65-F5344CB8AC3E}">
        <p14:creationId xmlns:p14="http://schemas.microsoft.com/office/powerpoint/2010/main" val="60414709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14</a:t>
            </a:fld>
            <a:endParaRPr lang="ru-RU"/>
          </a:p>
        </p:txBody>
      </p:sp>
      <p:sp>
        <p:nvSpPr>
          <p:cNvPr id="8" name="Содержимое 2"/>
          <p:cNvSpPr>
            <a:spLocks noGrp="1"/>
          </p:cNvSpPr>
          <p:nvPr>
            <p:ph sz="half" idx="1"/>
          </p:nvPr>
        </p:nvSpPr>
        <p:spPr>
          <a:xfrm>
            <a:off x="35496" y="1059582"/>
            <a:ext cx="9001000" cy="3816424"/>
          </a:xfrm>
          <a:noFill/>
        </p:spPr>
        <p:txBody>
          <a:bodyPr>
            <a:noAutofit/>
          </a:bodyPr>
          <a:lstStyle/>
          <a:p>
            <a:pPr marL="0" indent="0">
              <a:buNone/>
            </a:pPr>
            <a:r>
              <a:rPr lang="ru-RU" sz="1400" b="1" dirty="0">
                <a:solidFill>
                  <a:srgbClr val="FF0000"/>
                </a:solidFill>
                <a:latin typeface="HeliosCond" panose="020B7200000000000000" pitchFamily="34" charset="0"/>
              </a:rPr>
              <a:t>П</a:t>
            </a:r>
            <a:r>
              <a:rPr lang="ru-RU" sz="1400" b="1" dirty="0" smtClean="0">
                <a:solidFill>
                  <a:srgbClr val="FF0000"/>
                </a:solidFill>
                <a:latin typeface="HeliosCond" panose="020B7200000000000000" pitchFamily="34" charset="0"/>
              </a:rPr>
              <a:t>исьмо </a:t>
            </a:r>
            <a:r>
              <a:rPr lang="ru-RU" sz="1400" b="1" dirty="0">
                <a:solidFill>
                  <a:srgbClr val="FF0000"/>
                </a:solidFill>
                <a:latin typeface="HeliosCond" panose="020B7200000000000000" pitchFamily="34" charset="0"/>
              </a:rPr>
              <a:t>МЧС от 17.04.2025 № </a:t>
            </a:r>
            <a:r>
              <a:rPr lang="ru-RU" sz="1400" b="1" dirty="0" smtClean="0">
                <a:solidFill>
                  <a:srgbClr val="FF0000"/>
                </a:solidFill>
                <a:latin typeface="HeliosCond" panose="020B7200000000000000" pitchFamily="34" charset="0"/>
              </a:rPr>
              <a:t>ИВ-19-4-710</a:t>
            </a:r>
          </a:p>
          <a:p>
            <a:pPr marL="0" indent="0">
              <a:buNone/>
            </a:pPr>
            <a:r>
              <a:rPr lang="ru-RU" sz="1400" b="1" dirty="0">
                <a:latin typeface="HeliosCond" panose="020B7200000000000000" pitchFamily="34" charset="0"/>
              </a:rPr>
              <a:t>№6. Кто проводит противопожарные инструктажи</a:t>
            </a:r>
          </a:p>
          <a:p>
            <a:pPr marL="0" indent="0">
              <a:buNone/>
            </a:pPr>
            <a:r>
              <a:rPr lang="ru-RU" sz="1400" b="1" dirty="0">
                <a:latin typeface="HeliosCond" panose="020B7200000000000000" pitchFamily="34" charset="0"/>
              </a:rPr>
              <a:t>Вопрос.</a:t>
            </a:r>
            <a:r>
              <a:rPr lang="ru-RU" sz="1400" dirty="0">
                <a:latin typeface="HeliosCond" panose="020B7200000000000000" pitchFamily="34" charset="0"/>
              </a:rPr>
              <a:t> Имеют ли право проводить противопожарные инструктажи лица, назначенные ответственными за обеспечение пожарной безопасности на объекте защиты?</a:t>
            </a:r>
          </a:p>
          <a:p>
            <a:pPr marL="0" indent="0">
              <a:buNone/>
            </a:pPr>
            <a:r>
              <a:rPr lang="ru-RU" sz="1400" b="1" dirty="0">
                <a:latin typeface="HeliosCond" panose="020B7200000000000000" pitchFamily="34" charset="0"/>
              </a:rPr>
              <a:t>Ответ МЧС.</a:t>
            </a:r>
            <a:r>
              <a:rPr lang="ru-RU" sz="1400" dirty="0">
                <a:latin typeface="HeliosCond" panose="020B7200000000000000" pitchFamily="34" charset="0"/>
              </a:rPr>
              <a:t> Пунктом 6 приложения № 1 к приказу МЧС России № 1120 установлено, что противопожарные инструктажи проводятся лицами, прошедшими обучение мерам пожарной безопасности по дополнительным профессиональным программам в области пожарной безопасности, либо имеющими среднее профессиональное и (или) высшее образование по специальности «Пожарная безопасность» или направлению подготовки «</a:t>
            </a:r>
            <a:r>
              <a:rPr lang="ru-RU" sz="1400" dirty="0" err="1">
                <a:latin typeface="HeliosCond" panose="020B7200000000000000" pitchFamily="34" charset="0"/>
              </a:rPr>
              <a:t>Техносферная</a:t>
            </a:r>
            <a:r>
              <a:rPr lang="ru-RU" sz="1400" dirty="0">
                <a:latin typeface="HeliosCond" panose="020B7200000000000000" pitchFamily="34" charset="0"/>
              </a:rPr>
              <a:t> безопасность» по профилю «Пожарная безопасность». Такими лицами наряду с выполняющими трудовые функции по проведению противопожарных инструктажей могут быть ответственные за обеспечение пожарной безопасности на объектах защиты, а также лица, не осуществляющие трудовую деятельность в организации, но отвечающие требованиям пункта 6 приложения № 1 к приказу МЧС России № 1120, привлекаемые на основании гражданско-правового договора.</a:t>
            </a: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1.5. </a:t>
            </a:r>
            <a:r>
              <a:rPr lang="ru-RU" sz="3600" b="1" dirty="0">
                <a:solidFill>
                  <a:schemeClr val="bg1"/>
                </a:solidFill>
              </a:rPr>
              <a:t>ЗАКОНОДАТЕЛЬСТВО</a:t>
            </a:r>
          </a:p>
        </p:txBody>
      </p:sp>
    </p:spTree>
    <p:extLst>
      <p:ext uri="{BB962C8B-B14F-4D97-AF65-F5344CB8AC3E}">
        <p14:creationId xmlns:p14="http://schemas.microsoft.com/office/powerpoint/2010/main" val="335873349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15</a:t>
            </a:fld>
            <a:endParaRPr lang="ru-RU"/>
          </a:p>
        </p:txBody>
      </p:sp>
      <p:sp>
        <p:nvSpPr>
          <p:cNvPr id="8" name="Содержимое 2"/>
          <p:cNvSpPr>
            <a:spLocks noGrp="1"/>
          </p:cNvSpPr>
          <p:nvPr>
            <p:ph sz="half" idx="1"/>
          </p:nvPr>
        </p:nvSpPr>
        <p:spPr>
          <a:xfrm>
            <a:off x="35496" y="1059582"/>
            <a:ext cx="9001000" cy="3816424"/>
          </a:xfrm>
          <a:noFill/>
        </p:spPr>
        <p:txBody>
          <a:bodyPr>
            <a:noAutofit/>
          </a:bodyPr>
          <a:lstStyle/>
          <a:p>
            <a:pPr marL="0" indent="0">
              <a:buNone/>
            </a:pPr>
            <a:r>
              <a:rPr lang="ru-RU" sz="1400" b="1" dirty="0">
                <a:solidFill>
                  <a:srgbClr val="FF0000"/>
                </a:solidFill>
                <a:latin typeface="HeliosCond" panose="020B7200000000000000" pitchFamily="34" charset="0"/>
              </a:rPr>
              <a:t>П</a:t>
            </a:r>
            <a:r>
              <a:rPr lang="ru-RU" sz="1400" b="1" dirty="0" smtClean="0">
                <a:solidFill>
                  <a:srgbClr val="FF0000"/>
                </a:solidFill>
                <a:latin typeface="HeliosCond" panose="020B7200000000000000" pitchFamily="34" charset="0"/>
              </a:rPr>
              <a:t>исьмо </a:t>
            </a:r>
            <a:r>
              <a:rPr lang="ru-RU" sz="1400" b="1" dirty="0">
                <a:solidFill>
                  <a:srgbClr val="FF0000"/>
                </a:solidFill>
                <a:latin typeface="HeliosCond" panose="020B7200000000000000" pitchFamily="34" charset="0"/>
              </a:rPr>
              <a:t>МЧС от 17.04.2025 № </a:t>
            </a:r>
            <a:r>
              <a:rPr lang="ru-RU" sz="1400" b="1" dirty="0" smtClean="0">
                <a:solidFill>
                  <a:srgbClr val="FF0000"/>
                </a:solidFill>
                <a:latin typeface="HeliosCond" panose="020B7200000000000000" pitchFamily="34" charset="0"/>
              </a:rPr>
              <a:t>ИВ-19-4-710</a:t>
            </a:r>
          </a:p>
          <a:p>
            <a:pPr marL="0" indent="0">
              <a:buNone/>
            </a:pPr>
            <a:r>
              <a:rPr lang="ru-RU" sz="1400" b="1" dirty="0">
                <a:latin typeface="HeliosCond" panose="020B7200000000000000" pitchFamily="34" charset="0"/>
              </a:rPr>
              <a:t>№7. Обучение ответственного за пожарную безопасность в бизнес центре</a:t>
            </a:r>
          </a:p>
          <a:p>
            <a:pPr marL="0" indent="0">
              <a:buNone/>
            </a:pPr>
            <a:r>
              <a:rPr lang="ru-RU" sz="1400" b="1" dirty="0">
                <a:latin typeface="HeliosCond" panose="020B7200000000000000" pitchFamily="34" charset="0"/>
              </a:rPr>
              <a:t>Вопрос. </a:t>
            </a:r>
            <a:r>
              <a:rPr lang="ru-RU" sz="1400" dirty="0">
                <a:latin typeface="HeliosCond" panose="020B7200000000000000" pitchFamily="34" charset="0"/>
              </a:rPr>
              <a:t>Организация арендует помещение, где одновременно находится не более 50 человек в большом бизнес центре, где более 50 человек. Нужно ли лицу, являющемуся ответственными за обеспечение пожарной безопасности в данной организации, проходить повышение квалификации в области пожарной безопасности? Нужно ли проходить обучение по доп. профессиональным программам ответственным за безопасность категориям лиц, если это объекты с помещениями умеренной </a:t>
            </a:r>
            <a:r>
              <a:rPr lang="ru-RU" sz="1400" dirty="0" err="1">
                <a:latin typeface="HeliosCond" panose="020B7200000000000000" pitchFamily="34" charset="0"/>
              </a:rPr>
              <a:t>пожароопасности</a:t>
            </a:r>
            <a:r>
              <a:rPr lang="ru-RU" sz="1400" dirty="0">
                <a:latin typeface="HeliosCond" panose="020B7200000000000000" pitchFamily="34" charset="0"/>
              </a:rPr>
              <a:t> «Г» и пониженной </a:t>
            </a:r>
            <a:r>
              <a:rPr lang="ru-RU" sz="1400" dirty="0" err="1">
                <a:latin typeface="HeliosCond" panose="020B7200000000000000" pitchFamily="34" charset="0"/>
              </a:rPr>
              <a:t>пожароопасности</a:t>
            </a:r>
            <a:r>
              <a:rPr lang="ru-RU" sz="1400" dirty="0">
                <a:latin typeface="HeliosCond" panose="020B7200000000000000" pitchFamily="34" charset="0"/>
              </a:rPr>
              <a:t> «Д»?</a:t>
            </a:r>
          </a:p>
          <a:p>
            <a:pPr marL="0" indent="0">
              <a:buNone/>
            </a:pPr>
            <a:r>
              <a:rPr lang="ru-RU" sz="1400" b="1" dirty="0">
                <a:latin typeface="HeliosCond" panose="020B7200000000000000" pitchFamily="34" charset="0"/>
              </a:rPr>
              <a:t>Ответ МЧС.</a:t>
            </a:r>
            <a:r>
              <a:rPr lang="ru-RU" sz="1400" dirty="0">
                <a:latin typeface="HeliosCond" panose="020B7200000000000000" pitchFamily="34" charset="0"/>
              </a:rPr>
              <a:t> Пунктом 1 приложения № 4 к приказу МЧС России № 1120 не предусмотрено обучение лиц, ответственных за обеспечение пожарной безопасности по программам дополнительного профессионального образования, если на объектах защиты одновременно находятся менее 50 человек, а также если объекты защиты, не отнесены к категориям повышенной </a:t>
            </a:r>
            <a:r>
              <a:rPr lang="ru-RU" sz="1400" dirty="0" err="1">
                <a:latin typeface="HeliosCond" panose="020B7200000000000000" pitchFamily="34" charset="0"/>
              </a:rPr>
              <a:t>взрывопожароопасности</a:t>
            </a:r>
            <a:r>
              <a:rPr lang="ru-RU" sz="1400" dirty="0">
                <a:latin typeface="HeliosCond" panose="020B7200000000000000" pitchFamily="34" charset="0"/>
              </a:rPr>
              <a:t>, </a:t>
            </a:r>
            <a:r>
              <a:rPr lang="ru-RU" sz="1400" dirty="0" err="1">
                <a:latin typeface="HeliosCond" panose="020B7200000000000000" pitchFamily="34" charset="0"/>
              </a:rPr>
              <a:t>взрывопожароопасности</a:t>
            </a:r>
            <a:r>
              <a:rPr lang="ru-RU" sz="1400" dirty="0">
                <a:latin typeface="HeliosCond" panose="020B7200000000000000" pitchFamily="34" charset="0"/>
              </a:rPr>
              <a:t>, </a:t>
            </a:r>
            <a:r>
              <a:rPr lang="ru-RU" sz="1400" dirty="0" err="1">
                <a:latin typeface="HeliosCond" panose="020B7200000000000000" pitchFamily="34" charset="0"/>
              </a:rPr>
              <a:t>пожароопасности</a:t>
            </a:r>
            <a:r>
              <a:rPr lang="ru-RU" sz="1400" dirty="0">
                <a:latin typeface="HeliosCond" panose="020B7200000000000000" pitchFamily="34" charset="0"/>
              </a:rPr>
              <a:t> (категории «А», «Б» и «В»). Такие лица проходят обучение мерам пожарной безопасности по программам противопожарного инструктажа. Одновременно лица, на которых возложена трудовая функция по проведению противопожарных инструктажей, должны соответствовать требованиям, установленным пунктом 6 приложения № 1 к приказу МЧС России № 1120.</a:t>
            </a: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1.5. </a:t>
            </a:r>
            <a:r>
              <a:rPr lang="ru-RU" sz="3600" b="1" dirty="0">
                <a:solidFill>
                  <a:schemeClr val="bg1"/>
                </a:solidFill>
              </a:rPr>
              <a:t>ЗАКОНОДАТЕЛЬСТВО</a:t>
            </a:r>
          </a:p>
        </p:txBody>
      </p:sp>
    </p:spTree>
    <p:extLst>
      <p:ext uri="{BB962C8B-B14F-4D97-AF65-F5344CB8AC3E}">
        <p14:creationId xmlns:p14="http://schemas.microsoft.com/office/powerpoint/2010/main" val="156530750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16</a:t>
            </a:fld>
            <a:endParaRPr lang="ru-RU"/>
          </a:p>
        </p:txBody>
      </p:sp>
      <p:sp>
        <p:nvSpPr>
          <p:cNvPr id="8" name="Содержимое 2"/>
          <p:cNvSpPr>
            <a:spLocks noGrp="1"/>
          </p:cNvSpPr>
          <p:nvPr>
            <p:ph sz="half" idx="1"/>
          </p:nvPr>
        </p:nvSpPr>
        <p:spPr>
          <a:xfrm>
            <a:off x="35496" y="1059582"/>
            <a:ext cx="9108504" cy="3816424"/>
          </a:xfrm>
          <a:noFill/>
        </p:spPr>
        <p:txBody>
          <a:bodyPr>
            <a:noAutofit/>
          </a:bodyPr>
          <a:lstStyle/>
          <a:p>
            <a:pPr marL="0" indent="0">
              <a:buNone/>
            </a:pPr>
            <a:r>
              <a:rPr lang="ru-RU" sz="1400" b="1" dirty="0">
                <a:solidFill>
                  <a:srgbClr val="FF0000"/>
                </a:solidFill>
                <a:latin typeface="HeliosCond" panose="020B7200000000000000" pitchFamily="34" charset="0"/>
              </a:rPr>
              <a:t>П</a:t>
            </a:r>
            <a:r>
              <a:rPr lang="ru-RU" sz="1400" b="1" dirty="0" smtClean="0">
                <a:solidFill>
                  <a:srgbClr val="FF0000"/>
                </a:solidFill>
                <a:latin typeface="HeliosCond" panose="020B7200000000000000" pitchFamily="34" charset="0"/>
              </a:rPr>
              <a:t>исьмо </a:t>
            </a:r>
            <a:r>
              <a:rPr lang="ru-RU" sz="1400" b="1" dirty="0">
                <a:solidFill>
                  <a:srgbClr val="FF0000"/>
                </a:solidFill>
                <a:latin typeface="HeliosCond" panose="020B7200000000000000" pitchFamily="34" charset="0"/>
              </a:rPr>
              <a:t>МЧС от 17.04.2025 № </a:t>
            </a:r>
            <a:r>
              <a:rPr lang="ru-RU" sz="1400" b="1" dirty="0" smtClean="0">
                <a:solidFill>
                  <a:srgbClr val="FF0000"/>
                </a:solidFill>
                <a:latin typeface="HeliosCond" panose="020B7200000000000000" pitchFamily="34" charset="0"/>
              </a:rPr>
              <a:t>ИВ-19-4-710</a:t>
            </a:r>
          </a:p>
          <a:p>
            <a:pPr marL="0" indent="0">
              <a:buNone/>
            </a:pPr>
            <a:r>
              <a:rPr lang="ru-RU" sz="1300" b="1" dirty="0">
                <a:latin typeface="HeliosCond" panose="020B7200000000000000" pitchFamily="34" charset="0"/>
              </a:rPr>
              <a:t>№8. Компетенции в области пожарной безопасности</a:t>
            </a:r>
          </a:p>
          <a:p>
            <a:pPr marL="0" indent="0">
              <a:buNone/>
            </a:pPr>
            <a:r>
              <a:rPr lang="ru-RU" sz="1300" b="1" dirty="0" smtClean="0">
                <a:latin typeface="HeliosCond" panose="020B7200000000000000" pitchFamily="34" charset="0"/>
              </a:rPr>
              <a:t>Вопрос</a:t>
            </a:r>
            <a:r>
              <a:rPr lang="ru-RU" sz="1300" b="1" dirty="0">
                <a:latin typeface="HeliosCond" panose="020B7200000000000000" pitchFamily="34" charset="0"/>
              </a:rPr>
              <a:t>.</a:t>
            </a:r>
            <a:r>
              <a:rPr lang="ru-RU" sz="1300" dirty="0">
                <a:latin typeface="HeliosCond" panose="020B7200000000000000" pitchFamily="34" charset="0"/>
              </a:rPr>
              <a:t> Как подтверждается наличие компетенции в области пожарной безопасности?</a:t>
            </a:r>
          </a:p>
          <a:p>
            <a:pPr marL="0" indent="0">
              <a:buNone/>
            </a:pPr>
            <a:r>
              <a:rPr lang="ru-RU" sz="1300" b="1" dirty="0">
                <a:latin typeface="HeliosCond" panose="020B7200000000000000" pitchFamily="34" charset="0"/>
              </a:rPr>
              <a:t>Ответ МЧС.</a:t>
            </a:r>
            <a:r>
              <a:rPr lang="ru-RU" sz="1300" dirty="0">
                <a:latin typeface="HeliosCond" panose="020B7200000000000000" pitchFamily="34" charset="0"/>
              </a:rPr>
              <a:t> Наличие компетенции в области </a:t>
            </a:r>
            <a:r>
              <a:rPr lang="ru-RU" sz="1300" dirty="0" smtClean="0">
                <a:latin typeface="HeliosCond" panose="020B7200000000000000" pitchFamily="34" charset="0"/>
              </a:rPr>
              <a:t>ПБ </a:t>
            </a:r>
            <a:r>
              <a:rPr lang="ru-RU" sz="1300" dirty="0">
                <a:latin typeface="HeliosCond" panose="020B7200000000000000" pitchFamily="34" charset="0"/>
              </a:rPr>
              <a:t>подтверждается лицом, претендующим на освобождение от прохождения обучения по дополнительной профессиональной программе — программе профессиональной переподготовки в области </a:t>
            </a:r>
            <a:r>
              <a:rPr lang="ru-RU" sz="1300" dirty="0" smtClean="0">
                <a:latin typeface="HeliosCond" panose="020B7200000000000000" pitchFamily="34" charset="0"/>
              </a:rPr>
              <a:t>ПБ, </a:t>
            </a:r>
            <a:r>
              <a:rPr lang="ru-RU" sz="1300" dirty="0">
                <a:latin typeface="HeliosCond" panose="020B7200000000000000" pitchFamily="34" charset="0"/>
              </a:rPr>
              <a:t>(далее – претендент) </a:t>
            </a:r>
            <a:r>
              <a:rPr lang="ru-RU" sz="1300" b="1" dirty="0">
                <a:latin typeface="HeliosCond" panose="020B7200000000000000" pitchFamily="34" charset="0"/>
              </a:rPr>
              <a:t>предоставлением оригинала (заверенной копии) приложения к документу об образовании и (или) о квалификации</a:t>
            </a:r>
            <a:r>
              <a:rPr lang="ru-RU" sz="1300" dirty="0">
                <a:latin typeface="HeliosCond" panose="020B7200000000000000" pitchFamily="34" charset="0"/>
              </a:rPr>
              <a:t>, в котором имеются сведения о прохождении претендентом обучения по учебному предмету, курсу, дисциплине (модулю), непосредственно связанных с обеспечением пожарной безопасности объектов защиты.</a:t>
            </a:r>
          </a:p>
          <a:p>
            <a:pPr marL="0" indent="0">
              <a:buNone/>
            </a:pPr>
            <a:r>
              <a:rPr lang="ru-RU" sz="1300" dirty="0">
                <a:latin typeface="HeliosCond" panose="020B7200000000000000" pitchFamily="34" charset="0"/>
              </a:rPr>
              <a:t>Наличие таких сведений в приложении к документу об образовании и (или) о квалификации является основанием принятия решения руководителем организации (гражданином) о возможности обучения претендента по дополнительной профессиональной программе — программе </a:t>
            </a:r>
            <a:r>
              <a:rPr lang="ru-RU" sz="1300" dirty="0" smtClean="0">
                <a:latin typeface="HeliosCond" panose="020B7200000000000000" pitchFamily="34" charset="0"/>
              </a:rPr>
              <a:t>ПК </a:t>
            </a:r>
            <a:r>
              <a:rPr lang="ru-RU" sz="1300" dirty="0">
                <a:latin typeface="HeliosCond" panose="020B7200000000000000" pitchFamily="34" charset="0"/>
              </a:rPr>
              <a:t>в области пожарной безопасности в соответствии со статьей 196 ТК РФ.</a:t>
            </a:r>
          </a:p>
          <a:p>
            <a:pPr marL="0" indent="0">
              <a:buNone/>
            </a:pPr>
            <a:r>
              <a:rPr lang="ru-RU" sz="1300" dirty="0" err="1" smtClean="0">
                <a:latin typeface="HeliosCond" panose="020B7200000000000000" pitchFamily="34" charset="0"/>
              </a:rPr>
              <a:t>ОбрОрг</a:t>
            </a:r>
            <a:r>
              <a:rPr lang="ru-RU" sz="1300" dirty="0" smtClean="0">
                <a:latin typeface="HeliosCond" panose="020B7200000000000000" pitchFamily="34" charset="0"/>
              </a:rPr>
              <a:t>, </a:t>
            </a:r>
            <a:r>
              <a:rPr lang="ru-RU" sz="1300" dirty="0">
                <a:latin typeface="HeliosCond" panose="020B7200000000000000" pitchFamily="34" charset="0"/>
              </a:rPr>
              <a:t>приняв претендента на обучение по </a:t>
            </a:r>
            <a:r>
              <a:rPr lang="ru-RU" sz="1300" dirty="0" smtClean="0">
                <a:latin typeface="HeliosCond" panose="020B7200000000000000" pitchFamily="34" charset="0"/>
              </a:rPr>
              <a:t>ДПП </a:t>
            </a:r>
            <a:r>
              <a:rPr lang="ru-RU" sz="1300" dirty="0">
                <a:latin typeface="HeliosCond" panose="020B7200000000000000" pitchFamily="34" charset="0"/>
              </a:rPr>
              <a:t>— программе повышения квалификации в области пожарной безопасности, подтверждает этим обоснованность решения руководителя организации (гражданина) о наличии у претендента компетенции в области </a:t>
            </a:r>
            <a:r>
              <a:rPr lang="ru-RU" sz="1300" dirty="0" smtClean="0">
                <a:latin typeface="HeliosCond" panose="020B7200000000000000" pitchFamily="34" charset="0"/>
              </a:rPr>
              <a:t>ПБ </a:t>
            </a:r>
            <a:r>
              <a:rPr lang="ru-RU" sz="1300" dirty="0">
                <a:latin typeface="HeliosCond" panose="020B7200000000000000" pitchFamily="34" charset="0"/>
              </a:rPr>
              <a:t>и отсутствие необходимости обучения по </a:t>
            </a:r>
            <a:r>
              <a:rPr lang="ru-RU" sz="1300" dirty="0" smtClean="0">
                <a:latin typeface="HeliosCond" panose="020B7200000000000000" pitchFamily="34" charset="0"/>
              </a:rPr>
              <a:t>ДПП — </a:t>
            </a:r>
            <a:r>
              <a:rPr lang="ru-RU" sz="1300" dirty="0">
                <a:latin typeface="HeliosCond" panose="020B7200000000000000" pitchFamily="34" charset="0"/>
              </a:rPr>
              <a:t>программе  профессиональной переподготовки в области </a:t>
            </a:r>
            <a:r>
              <a:rPr lang="ru-RU" sz="1300" dirty="0" smtClean="0">
                <a:latin typeface="HeliosCond" panose="020B7200000000000000" pitchFamily="34" charset="0"/>
              </a:rPr>
              <a:t>ПБ.</a:t>
            </a:r>
            <a:endParaRPr lang="ru-RU" sz="1300" dirty="0">
              <a:latin typeface="HeliosCond" panose="020B7200000000000000" pitchFamily="34" charset="0"/>
            </a:endParaRPr>
          </a:p>
          <a:p>
            <a:pPr marL="0" indent="0">
              <a:buNone/>
            </a:pPr>
            <a:r>
              <a:rPr lang="ru-RU" sz="1300" dirty="0">
                <a:latin typeface="HeliosCond" panose="020B7200000000000000" pitchFamily="34" charset="0"/>
              </a:rPr>
              <a:t>Образовательная организация на основании представленного претендентом приложения к документу об образовании и (или) о квалификации вправе обоснованно отказать претенденту в обучении по </a:t>
            </a:r>
            <a:r>
              <a:rPr lang="ru-RU" sz="1300" dirty="0" smtClean="0">
                <a:latin typeface="HeliosCond" panose="020B7200000000000000" pitchFamily="34" charset="0"/>
              </a:rPr>
              <a:t>ДПП — </a:t>
            </a:r>
            <a:r>
              <a:rPr lang="ru-RU" sz="1300" dirty="0">
                <a:latin typeface="HeliosCond" panose="020B7200000000000000" pitchFamily="34" charset="0"/>
              </a:rPr>
              <a:t>программе повышения квалификации в области </a:t>
            </a:r>
            <a:r>
              <a:rPr lang="ru-RU" sz="1300" dirty="0" smtClean="0">
                <a:latin typeface="HeliosCond" panose="020B7200000000000000" pitchFamily="34" charset="0"/>
              </a:rPr>
              <a:t>ПБ </a:t>
            </a:r>
            <a:r>
              <a:rPr lang="ru-RU" sz="1300" dirty="0">
                <a:latin typeface="HeliosCond" panose="020B7200000000000000" pitchFamily="34" charset="0"/>
              </a:rPr>
              <a:t>без прохождения обучения по </a:t>
            </a:r>
            <a:r>
              <a:rPr lang="ru-RU" sz="1300" dirty="0" smtClean="0">
                <a:latin typeface="HeliosCond" panose="020B7200000000000000" pitchFamily="34" charset="0"/>
              </a:rPr>
              <a:t>ДПП </a:t>
            </a:r>
            <a:r>
              <a:rPr lang="ru-RU" sz="1300" dirty="0">
                <a:latin typeface="HeliosCond" panose="020B7200000000000000" pitchFamily="34" charset="0"/>
              </a:rPr>
              <a:t>— программе профессиональной переподготовки в области пожарной безопасности.</a:t>
            </a: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1.5. </a:t>
            </a:r>
            <a:r>
              <a:rPr lang="ru-RU" sz="3600" b="1" dirty="0">
                <a:solidFill>
                  <a:schemeClr val="bg1"/>
                </a:solidFill>
              </a:rPr>
              <a:t>ЗАКОНОДАТЕЛЬСТВО</a:t>
            </a:r>
          </a:p>
        </p:txBody>
      </p:sp>
    </p:spTree>
    <p:extLst>
      <p:ext uri="{BB962C8B-B14F-4D97-AF65-F5344CB8AC3E}">
        <p14:creationId xmlns:p14="http://schemas.microsoft.com/office/powerpoint/2010/main" val="297193445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17</a:t>
            </a:fld>
            <a:endParaRPr lang="ru-RU"/>
          </a:p>
        </p:txBody>
      </p:sp>
      <p:sp>
        <p:nvSpPr>
          <p:cNvPr id="8" name="Содержимое 2"/>
          <p:cNvSpPr>
            <a:spLocks noGrp="1"/>
          </p:cNvSpPr>
          <p:nvPr>
            <p:ph sz="half" idx="1"/>
          </p:nvPr>
        </p:nvSpPr>
        <p:spPr>
          <a:xfrm>
            <a:off x="35496" y="1059582"/>
            <a:ext cx="9108504" cy="3816424"/>
          </a:xfrm>
          <a:noFill/>
        </p:spPr>
        <p:txBody>
          <a:bodyPr>
            <a:noAutofit/>
          </a:bodyPr>
          <a:lstStyle/>
          <a:p>
            <a:pPr marL="0" indent="0">
              <a:buNone/>
            </a:pPr>
            <a:r>
              <a:rPr lang="ru-RU" sz="1400" b="1" dirty="0">
                <a:solidFill>
                  <a:srgbClr val="FF0000"/>
                </a:solidFill>
                <a:latin typeface="HeliosCond" panose="020B7200000000000000" pitchFamily="34" charset="0"/>
              </a:rPr>
              <a:t>П</a:t>
            </a:r>
            <a:r>
              <a:rPr lang="ru-RU" sz="1400" b="1" dirty="0" smtClean="0">
                <a:solidFill>
                  <a:srgbClr val="FF0000"/>
                </a:solidFill>
                <a:latin typeface="HeliosCond" panose="020B7200000000000000" pitchFamily="34" charset="0"/>
              </a:rPr>
              <a:t>исьмо </a:t>
            </a:r>
            <a:r>
              <a:rPr lang="ru-RU" sz="1400" b="1" dirty="0">
                <a:solidFill>
                  <a:srgbClr val="FF0000"/>
                </a:solidFill>
                <a:latin typeface="HeliosCond" panose="020B7200000000000000" pitchFamily="34" charset="0"/>
              </a:rPr>
              <a:t>МЧС от 17.04.2025 № </a:t>
            </a:r>
            <a:r>
              <a:rPr lang="ru-RU" sz="1400" b="1" dirty="0" smtClean="0">
                <a:solidFill>
                  <a:srgbClr val="FF0000"/>
                </a:solidFill>
                <a:latin typeface="HeliosCond" panose="020B7200000000000000" pitchFamily="34" charset="0"/>
              </a:rPr>
              <a:t>ИВ-19-4-710</a:t>
            </a:r>
          </a:p>
          <a:p>
            <a:pPr marL="0" indent="0">
              <a:buNone/>
            </a:pPr>
            <a:r>
              <a:rPr lang="ru-RU" sz="1400" b="1" dirty="0">
                <a:latin typeface="HeliosCond" panose="020B7200000000000000" pitchFamily="34" charset="0"/>
              </a:rPr>
              <a:t>№9. Обучение ответственных лиц по пожарной безопасности, совмещающих две функции</a:t>
            </a:r>
          </a:p>
          <a:p>
            <a:pPr marL="0" indent="0">
              <a:buNone/>
            </a:pPr>
            <a:r>
              <a:rPr lang="ru-RU" sz="1400" b="1" dirty="0">
                <a:latin typeface="HeliosCond" panose="020B7200000000000000" pitchFamily="34" charset="0"/>
              </a:rPr>
              <a:t>Вопрос.</a:t>
            </a:r>
            <a:r>
              <a:rPr lang="ru-RU" sz="1400" dirty="0">
                <a:latin typeface="HeliosCond" panose="020B7200000000000000" pitchFamily="34" charset="0"/>
              </a:rPr>
              <a:t> Если на одно должностное лицо возложена функция по проведению противопожарных инструктажей и одновременно он назначен ответственным за обеспечение пожарной безопасности на объектах защиты, в которых могут одновременно находиться 50 и более человек, объектах защиты, отнесенных к категориям повышенной </a:t>
            </a:r>
            <a:r>
              <a:rPr lang="ru-RU" sz="1400" dirty="0" err="1">
                <a:latin typeface="HeliosCond" panose="020B7200000000000000" pitchFamily="34" charset="0"/>
              </a:rPr>
              <a:t>взрывопожароопасности</a:t>
            </a:r>
            <a:r>
              <a:rPr lang="ru-RU" sz="1400" dirty="0">
                <a:latin typeface="HeliosCond" panose="020B7200000000000000" pitchFamily="34" charset="0"/>
              </a:rPr>
              <a:t>, </a:t>
            </a:r>
            <a:r>
              <a:rPr lang="ru-RU" sz="1400" dirty="0" err="1" smtClean="0">
                <a:latin typeface="HeliosCond" panose="020B7200000000000000" pitchFamily="34" charset="0"/>
              </a:rPr>
              <a:t>пожароопасности</a:t>
            </a:r>
            <a:r>
              <a:rPr lang="ru-RU" sz="1400" dirty="0">
                <a:latin typeface="HeliosCond" panose="020B7200000000000000" pitchFamily="34" charset="0"/>
              </a:rPr>
              <a:t>, допускается ли его обучить по одной </a:t>
            </a:r>
            <a:r>
              <a:rPr lang="ru-RU" sz="1400" dirty="0" smtClean="0">
                <a:latin typeface="HeliosCond" panose="020B7200000000000000" pitchFamily="34" charset="0"/>
              </a:rPr>
              <a:t>ДПП?</a:t>
            </a:r>
            <a:endParaRPr lang="ru-RU" sz="1400" dirty="0">
              <a:latin typeface="HeliosCond" panose="020B7200000000000000" pitchFamily="34" charset="0"/>
            </a:endParaRPr>
          </a:p>
          <a:p>
            <a:pPr marL="0" indent="0">
              <a:buNone/>
            </a:pPr>
            <a:r>
              <a:rPr lang="ru-RU" sz="1400" b="1" dirty="0">
                <a:latin typeface="HeliosCond" panose="020B7200000000000000" pitchFamily="34" charset="0"/>
              </a:rPr>
              <a:t>Ответ МЧС.</a:t>
            </a:r>
            <a:r>
              <a:rPr lang="ru-RU" sz="1400" dirty="0">
                <a:latin typeface="HeliosCond" panose="020B7200000000000000" pitchFamily="34" charset="0"/>
              </a:rPr>
              <a:t> В соответствии с положениями </a:t>
            </a:r>
            <a:r>
              <a:rPr lang="ru-RU" sz="1400" dirty="0" smtClean="0">
                <a:latin typeface="HeliosCond" panose="020B7200000000000000" pitchFamily="34" charset="0"/>
              </a:rPr>
              <a:t>ст.76 ФЗ </a:t>
            </a:r>
            <a:r>
              <a:rPr lang="ru-RU" sz="1400" dirty="0">
                <a:latin typeface="HeliosCond" panose="020B7200000000000000" pitchFamily="34" charset="0"/>
              </a:rPr>
              <a:t>от 29.12.2012 № 273-ФЗ «Об образовании в </a:t>
            </a:r>
            <a:r>
              <a:rPr lang="ru-RU" sz="1400" dirty="0" smtClean="0">
                <a:latin typeface="HeliosCond" panose="020B7200000000000000" pitchFamily="34" charset="0"/>
              </a:rPr>
              <a:t>РФ» </a:t>
            </a:r>
            <a:r>
              <a:rPr lang="ru-RU" sz="1400" dirty="0">
                <a:latin typeface="HeliosCond" panose="020B7200000000000000" pitchFamily="34" charset="0"/>
              </a:rPr>
              <a:t>содержание дополнительного профессионального образования определяется образовательной программой, разработанной и утвержденной образовательной организацией с учетом потребностей лица, организации, по инициативе которых осуществляется дополнительное профессиональное образование. В соответствии с пунктом 14 статьи 12 Федерального закона № 273-ФЗ МЧС России разработаны и утверждены приказом МЧС </a:t>
            </a:r>
            <a:r>
              <a:rPr lang="ru-RU" sz="1400" dirty="0" smtClean="0">
                <a:latin typeface="HeliosCond" panose="020B7200000000000000" pitchFamily="34" charset="0"/>
              </a:rPr>
              <a:t>от </a:t>
            </a:r>
            <a:r>
              <a:rPr lang="ru-RU" sz="1400" dirty="0">
                <a:latin typeface="HeliosCond" panose="020B7200000000000000" pitchFamily="34" charset="0"/>
              </a:rPr>
              <a:t>05.09.2021 № 596 «Об утверждении типовых дополнительных профессиональных программ в области </a:t>
            </a:r>
            <a:r>
              <a:rPr lang="ru-RU" sz="1400" dirty="0" smtClean="0">
                <a:latin typeface="HeliosCond" panose="020B7200000000000000" pitchFamily="34" charset="0"/>
              </a:rPr>
              <a:t>ПБ» </a:t>
            </a:r>
            <a:r>
              <a:rPr lang="ru-RU" sz="1400" dirty="0">
                <a:latin typeface="HeliosCond" panose="020B7200000000000000" pitchFamily="34" charset="0"/>
              </a:rPr>
              <a:t>типовые </a:t>
            </a:r>
            <a:r>
              <a:rPr lang="ru-RU" sz="1400" dirty="0" smtClean="0">
                <a:latin typeface="HeliosCond" panose="020B7200000000000000" pitchFamily="34" charset="0"/>
              </a:rPr>
              <a:t>ДПП в </a:t>
            </a:r>
            <a:r>
              <a:rPr lang="ru-RU" sz="1400" dirty="0">
                <a:latin typeface="HeliosCond" panose="020B7200000000000000" pitchFamily="34" charset="0"/>
              </a:rPr>
              <a:t>области </a:t>
            </a:r>
            <a:r>
              <a:rPr lang="ru-RU" sz="1400" dirty="0" smtClean="0">
                <a:latin typeface="HeliosCond" panose="020B7200000000000000" pitchFamily="34" charset="0"/>
              </a:rPr>
              <a:t>ПБ.</a:t>
            </a:r>
            <a:endParaRPr lang="ru-RU" sz="1400" dirty="0">
              <a:latin typeface="HeliosCond" panose="020B7200000000000000" pitchFamily="34" charset="0"/>
            </a:endParaRPr>
          </a:p>
          <a:p>
            <a:pPr marL="0" indent="0">
              <a:buNone/>
            </a:pPr>
            <a:r>
              <a:rPr lang="ru-RU" sz="1400" dirty="0">
                <a:latin typeface="HeliosCond" panose="020B7200000000000000" pitchFamily="34" charset="0"/>
              </a:rPr>
              <a:t>Каждая программа, разработанная в соответствии с типовой программой, строится на модульном принципе представления содержаний обучения и построении учебных планов, которые должны позволить обеспечить дифференцированный подход к проведению подготовки обучающихся с учетом их образования, квалификации и опыта.</a:t>
            </a: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1.5. </a:t>
            </a:r>
            <a:r>
              <a:rPr lang="ru-RU" sz="3600" b="1" dirty="0">
                <a:solidFill>
                  <a:schemeClr val="bg1"/>
                </a:solidFill>
              </a:rPr>
              <a:t>ЗАКОНОДАТЕЛЬСТВО</a:t>
            </a:r>
          </a:p>
        </p:txBody>
      </p:sp>
    </p:spTree>
    <p:extLst>
      <p:ext uri="{BB962C8B-B14F-4D97-AF65-F5344CB8AC3E}">
        <p14:creationId xmlns:p14="http://schemas.microsoft.com/office/powerpoint/2010/main" val="144475941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18</a:t>
            </a:fld>
            <a:endParaRPr lang="ru-RU"/>
          </a:p>
        </p:txBody>
      </p:sp>
      <p:sp>
        <p:nvSpPr>
          <p:cNvPr id="8" name="Содержимое 2"/>
          <p:cNvSpPr>
            <a:spLocks noGrp="1"/>
          </p:cNvSpPr>
          <p:nvPr>
            <p:ph sz="half" idx="1"/>
          </p:nvPr>
        </p:nvSpPr>
        <p:spPr>
          <a:xfrm>
            <a:off x="35496" y="1059582"/>
            <a:ext cx="9108504" cy="3816424"/>
          </a:xfrm>
          <a:noFill/>
        </p:spPr>
        <p:txBody>
          <a:bodyPr>
            <a:noAutofit/>
          </a:bodyPr>
          <a:lstStyle/>
          <a:p>
            <a:pPr marL="0" indent="0">
              <a:buNone/>
            </a:pPr>
            <a:r>
              <a:rPr lang="ru-RU" sz="1400" b="1" dirty="0">
                <a:solidFill>
                  <a:srgbClr val="FF0000"/>
                </a:solidFill>
                <a:latin typeface="HeliosCond" panose="020B7200000000000000" pitchFamily="34" charset="0"/>
              </a:rPr>
              <a:t>П</a:t>
            </a:r>
            <a:r>
              <a:rPr lang="ru-RU" sz="1400" b="1" dirty="0" smtClean="0">
                <a:solidFill>
                  <a:srgbClr val="FF0000"/>
                </a:solidFill>
                <a:latin typeface="HeliosCond" panose="020B7200000000000000" pitchFamily="34" charset="0"/>
              </a:rPr>
              <a:t>исьмо </a:t>
            </a:r>
            <a:r>
              <a:rPr lang="ru-RU" sz="1400" b="1" dirty="0">
                <a:solidFill>
                  <a:srgbClr val="FF0000"/>
                </a:solidFill>
                <a:latin typeface="HeliosCond" panose="020B7200000000000000" pitchFamily="34" charset="0"/>
              </a:rPr>
              <a:t>МЧС от 17.04.2025 № </a:t>
            </a:r>
            <a:r>
              <a:rPr lang="ru-RU" sz="1400" b="1" dirty="0" smtClean="0">
                <a:solidFill>
                  <a:srgbClr val="FF0000"/>
                </a:solidFill>
                <a:latin typeface="HeliosCond" panose="020B7200000000000000" pitchFamily="34" charset="0"/>
              </a:rPr>
              <a:t>ИВ-19-4-710</a:t>
            </a:r>
          </a:p>
          <a:p>
            <a:pPr marL="0" indent="0">
              <a:buNone/>
            </a:pPr>
            <a:r>
              <a:rPr lang="ru-RU" sz="1400" b="1" dirty="0">
                <a:latin typeface="HeliosCond" panose="020B7200000000000000" pitchFamily="34" charset="0"/>
              </a:rPr>
              <a:t>№10. Дополнительное обучение лиц, прошедших курс «Основы безопасности жизнедеятельности»</a:t>
            </a:r>
          </a:p>
          <a:p>
            <a:pPr marL="0" indent="0">
              <a:buNone/>
            </a:pPr>
            <a:r>
              <a:rPr lang="ru-RU" sz="1400" b="1" dirty="0">
                <a:latin typeface="HeliosCond" panose="020B7200000000000000" pitchFamily="34" charset="0"/>
              </a:rPr>
              <a:t>Вопрос. </a:t>
            </a:r>
            <a:r>
              <a:rPr lang="ru-RU" sz="1400" dirty="0">
                <a:latin typeface="HeliosCond" panose="020B7200000000000000" pitchFamily="34" charset="0"/>
              </a:rPr>
              <a:t>Необходимо ли обучаться по дополнительным профессиональным программам — профессиональной программам переподготовки в области пожарной безопасности лицам, прошедшим обучение по предмету (курсу, дисциплине, модулю) «Основы безопасности жизнедеятельности», «Безопасность жизнедеятельности»?</a:t>
            </a:r>
          </a:p>
          <a:p>
            <a:pPr marL="0" indent="0">
              <a:buNone/>
            </a:pPr>
            <a:r>
              <a:rPr lang="ru-RU" sz="1400" b="1" dirty="0">
                <a:latin typeface="HeliosCond" panose="020B7200000000000000" pitchFamily="34" charset="0"/>
              </a:rPr>
              <a:t>Ответ МЧС.</a:t>
            </a:r>
            <a:r>
              <a:rPr lang="ru-RU" sz="1400" dirty="0">
                <a:latin typeface="HeliosCond" panose="020B7200000000000000" pitchFamily="34" charset="0"/>
              </a:rPr>
              <a:t> Приказом МЧС России № 1120 дополнительные преимущества в связи с приобретением компетенций в период получения среднего профессионального и (или) высшего образования по дисциплине «Безопасность жизнедеятельности» не установлены.</a:t>
            </a: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1.5. </a:t>
            </a:r>
            <a:r>
              <a:rPr lang="ru-RU" sz="3600" b="1" dirty="0">
                <a:solidFill>
                  <a:schemeClr val="bg1"/>
                </a:solidFill>
              </a:rPr>
              <a:t>ЗАКОНОДАТЕЛЬСТВО</a:t>
            </a:r>
          </a:p>
        </p:txBody>
      </p:sp>
    </p:spTree>
    <p:extLst>
      <p:ext uri="{BB962C8B-B14F-4D97-AF65-F5344CB8AC3E}">
        <p14:creationId xmlns:p14="http://schemas.microsoft.com/office/powerpoint/2010/main" val="385899398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19</a:t>
            </a:fld>
            <a:endParaRPr lang="ru-RU"/>
          </a:p>
        </p:txBody>
      </p:sp>
      <p:sp>
        <p:nvSpPr>
          <p:cNvPr id="8" name="Содержимое 2"/>
          <p:cNvSpPr>
            <a:spLocks noGrp="1"/>
          </p:cNvSpPr>
          <p:nvPr>
            <p:ph sz="half" idx="1"/>
          </p:nvPr>
        </p:nvSpPr>
        <p:spPr>
          <a:xfrm>
            <a:off x="35496" y="1059582"/>
            <a:ext cx="9108504" cy="3816424"/>
          </a:xfrm>
          <a:noFill/>
        </p:spPr>
        <p:txBody>
          <a:bodyPr>
            <a:noAutofit/>
          </a:bodyPr>
          <a:lstStyle/>
          <a:p>
            <a:pPr marL="0" indent="0">
              <a:buNone/>
            </a:pPr>
            <a:r>
              <a:rPr lang="ru-RU" sz="1400" b="1" dirty="0">
                <a:solidFill>
                  <a:srgbClr val="FF0000"/>
                </a:solidFill>
                <a:latin typeface="HeliosCond" panose="020B7200000000000000" pitchFamily="34" charset="0"/>
              </a:rPr>
              <a:t>П</a:t>
            </a:r>
            <a:r>
              <a:rPr lang="ru-RU" sz="1400" b="1" dirty="0" smtClean="0">
                <a:solidFill>
                  <a:srgbClr val="FF0000"/>
                </a:solidFill>
                <a:latin typeface="HeliosCond" panose="020B7200000000000000" pitchFamily="34" charset="0"/>
              </a:rPr>
              <a:t>исьмо </a:t>
            </a:r>
            <a:r>
              <a:rPr lang="ru-RU" sz="1400" b="1" dirty="0">
                <a:solidFill>
                  <a:srgbClr val="FF0000"/>
                </a:solidFill>
                <a:latin typeface="HeliosCond" panose="020B7200000000000000" pitchFamily="34" charset="0"/>
              </a:rPr>
              <a:t>МЧС от 17.04.2025 № </a:t>
            </a:r>
            <a:r>
              <a:rPr lang="ru-RU" sz="1400" b="1" dirty="0" smtClean="0">
                <a:solidFill>
                  <a:srgbClr val="FF0000"/>
                </a:solidFill>
                <a:latin typeface="HeliosCond" panose="020B7200000000000000" pitchFamily="34" charset="0"/>
              </a:rPr>
              <a:t>ИВ-19-4-710</a:t>
            </a:r>
          </a:p>
          <a:p>
            <a:pPr marL="0" indent="0">
              <a:buNone/>
            </a:pPr>
            <a:r>
              <a:rPr lang="ru-RU" sz="1400" b="1" dirty="0">
                <a:latin typeface="HeliosCond" panose="020B7200000000000000" pitchFamily="34" charset="0"/>
              </a:rPr>
              <a:t>№11. Периодичность обучения по пожарной безопасности</a:t>
            </a:r>
          </a:p>
          <a:p>
            <a:pPr marL="0" indent="0">
              <a:buNone/>
            </a:pPr>
            <a:r>
              <a:rPr lang="ru-RU" sz="1400" b="1" dirty="0">
                <a:latin typeface="HeliosCond" panose="020B7200000000000000" pitchFamily="34" charset="0"/>
              </a:rPr>
              <a:t>Вопрос.</a:t>
            </a:r>
            <a:r>
              <a:rPr lang="ru-RU" sz="1400" dirty="0">
                <a:latin typeface="HeliosCond" panose="020B7200000000000000" pitchFamily="34" charset="0"/>
              </a:rPr>
              <a:t> Какие сроки и периодичность обучения мерам пожарной безопасности по дополнительным профессиональным программам?</a:t>
            </a:r>
          </a:p>
          <a:p>
            <a:pPr marL="0" indent="0">
              <a:buNone/>
            </a:pPr>
            <a:r>
              <a:rPr lang="ru-RU" sz="1400" b="1" dirty="0">
                <a:latin typeface="HeliosCond" panose="020B7200000000000000" pitchFamily="34" charset="0"/>
              </a:rPr>
              <a:t>Ответ МЧС.</a:t>
            </a:r>
            <a:r>
              <a:rPr lang="ru-RU" sz="1400" dirty="0">
                <a:latin typeface="HeliosCond" panose="020B7200000000000000" pitchFamily="34" charset="0"/>
              </a:rPr>
              <a:t> В соответствии со </a:t>
            </a:r>
            <a:r>
              <a:rPr lang="ru-RU" sz="1400" dirty="0" smtClean="0">
                <a:latin typeface="HeliosCond" panose="020B7200000000000000" pitchFamily="34" charset="0"/>
              </a:rPr>
              <a:t>ст.25 ФЗ </a:t>
            </a:r>
            <a:r>
              <a:rPr lang="ru-RU" sz="1400" dirty="0">
                <a:latin typeface="HeliosCond" panose="020B7200000000000000" pitchFamily="34" charset="0"/>
              </a:rPr>
              <a:t>№ 69-ФЗ приказом МЧС России № 1120 определены категории лиц, проходящих обучение по </a:t>
            </a:r>
            <a:r>
              <a:rPr lang="ru-RU" sz="1400" dirty="0" smtClean="0">
                <a:latin typeface="HeliosCond" panose="020B7200000000000000" pitchFamily="34" charset="0"/>
              </a:rPr>
              <a:t>ДПП </a:t>
            </a:r>
            <a:r>
              <a:rPr lang="ru-RU" sz="1400" dirty="0">
                <a:latin typeface="HeliosCond" panose="020B7200000000000000" pitchFamily="34" charset="0"/>
              </a:rPr>
              <a:t>в области </a:t>
            </a:r>
            <a:r>
              <a:rPr lang="ru-RU" sz="1400" dirty="0" smtClean="0">
                <a:latin typeface="HeliosCond" panose="020B7200000000000000" pitchFamily="34" charset="0"/>
              </a:rPr>
              <a:t>ПБ. </a:t>
            </a:r>
            <a:r>
              <a:rPr lang="ru-RU" sz="1400" dirty="0">
                <a:latin typeface="HeliosCond" panose="020B7200000000000000" pitchFamily="34" charset="0"/>
              </a:rPr>
              <a:t>В соответствии с </a:t>
            </a:r>
            <a:r>
              <a:rPr lang="ru-RU" sz="1400" dirty="0" smtClean="0">
                <a:latin typeface="HeliosCond" panose="020B7200000000000000" pitchFamily="34" charset="0"/>
              </a:rPr>
              <a:t>ч.5 </a:t>
            </a:r>
            <a:r>
              <a:rPr lang="ru-RU" sz="1400" dirty="0">
                <a:latin typeface="HeliosCond" panose="020B7200000000000000" pitchFamily="34" charset="0"/>
              </a:rPr>
              <a:t>статьи 76 </a:t>
            </a:r>
            <a:r>
              <a:rPr lang="ru-RU" sz="1400" dirty="0" smtClean="0">
                <a:latin typeface="HeliosCond" panose="020B7200000000000000" pitchFamily="34" charset="0"/>
              </a:rPr>
              <a:t>ФЗ </a:t>
            </a:r>
            <a:r>
              <a:rPr lang="ru-RU" sz="1400" dirty="0">
                <a:latin typeface="HeliosCond" panose="020B7200000000000000" pitchFamily="34" charset="0"/>
              </a:rPr>
              <a:t>№ 273-ФЗ программа профессиональной переподготовки направлена на получение компетенции, необходимой для выполнения нового вида профессиональной деятельности, приобретения новой квалификации. </a:t>
            </a:r>
            <a:r>
              <a:rPr lang="ru-RU" sz="1400" b="1" dirty="0">
                <a:latin typeface="HeliosCond" panose="020B7200000000000000" pitchFamily="34" charset="0"/>
              </a:rPr>
              <a:t>Повторного обучения по указанной программе не требуется.</a:t>
            </a:r>
            <a:r>
              <a:rPr lang="ru-RU" sz="1400" dirty="0">
                <a:latin typeface="HeliosCond" panose="020B7200000000000000" pitchFamily="34" charset="0"/>
              </a:rPr>
              <a:t> Одновременно в соответствии со статьей 196 ТК </a:t>
            </a:r>
            <a:r>
              <a:rPr lang="ru-RU" sz="1400" b="1" dirty="0">
                <a:latin typeface="HeliosCond" panose="020B7200000000000000" pitchFamily="34" charset="0"/>
              </a:rPr>
              <a:t>необходимость направления работника для получения дополнительного профессионального образования для собственных нужд по программе повышения квалификации определяет руководитель организации (гражданин).</a:t>
            </a:r>
            <a:r>
              <a:rPr lang="ru-RU" sz="1400" dirty="0">
                <a:latin typeface="HeliosCond" panose="020B7200000000000000" pitchFamily="34" charset="0"/>
              </a:rPr>
              <a:t> Периодичность прохождения такого обучения может содержаться в трудовом договоре, заключаемом с работником. К освоению дополнительных профессиональных программ в соответствии с частью 3 статьи 76 Федерального закона № 273-ФЗ допускаются лица, имеющие среднее профессиональное и (или) высшее образование, а также лица, получающие среднее профессиональное и (или) высшее образование. Для лиц, не удовлетворяющих указанным требованиям, обучение мерам пожарной безопасности в форме дополнительного профессионального образования не предусмотрено. </a:t>
            </a:r>
            <a:r>
              <a:rPr lang="ru-RU" sz="1400" b="1" dirty="0">
                <a:latin typeface="HeliosCond" panose="020B7200000000000000" pitchFamily="34" charset="0"/>
              </a:rPr>
              <a:t>Указанные лица проходят обучение по программам противопожарного инструктажа.</a:t>
            </a:r>
            <a:endParaRPr lang="ru-RU" sz="1400" dirty="0">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1.5. </a:t>
            </a:r>
            <a:r>
              <a:rPr lang="ru-RU" sz="3600" b="1" dirty="0">
                <a:solidFill>
                  <a:schemeClr val="bg1"/>
                </a:solidFill>
              </a:rPr>
              <a:t>ЗАКОНОДАТЕЛЬСТВО</a:t>
            </a:r>
          </a:p>
        </p:txBody>
      </p:sp>
    </p:spTree>
    <p:extLst>
      <p:ext uri="{BB962C8B-B14F-4D97-AF65-F5344CB8AC3E}">
        <p14:creationId xmlns:p14="http://schemas.microsoft.com/office/powerpoint/2010/main" val="121832880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20</a:t>
            </a:fld>
            <a:endParaRPr lang="ru-RU"/>
          </a:p>
        </p:txBody>
      </p:sp>
      <p:sp>
        <p:nvSpPr>
          <p:cNvPr id="8" name="Содержимое 2"/>
          <p:cNvSpPr>
            <a:spLocks noGrp="1"/>
          </p:cNvSpPr>
          <p:nvPr>
            <p:ph sz="half" idx="1"/>
          </p:nvPr>
        </p:nvSpPr>
        <p:spPr>
          <a:xfrm>
            <a:off x="35496" y="1059582"/>
            <a:ext cx="9108504" cy="3816424"/>
          </a:xfrm>
          <a:noFill/>
        </p:spPr>
        <p:txBody>
          <a:bodyPr>
            <a:noAutofit/>
          </a:bodyPr>
          <a:lstStyle/>
          <a:p>
            <a:pPr marL="0" indent="0">
              <a:buNone/>
            </a:pPr>
            <a:r>
              <a:rPr lang="ru-RU" sz="1400" b="1" dirty="0">
                <a:solidFill>
                  <a:srgbClr val="FF0000"/>
                </a:solidFill>
                <a:latin typeface="HeliosCond" panose="020B7200000000000000" pitchFamily="34" charset="0"/>
              </a:rPr>
              <a:t>П</a:t>
            </a:r>
            <a:r>
              <a:rPr lang="ru-RU" sz="1400" b="1" dirty="0" smtClean="0">
                <a:solidFill>
                  <a:srgbClr val="FF0000"/>
                </a:solidFill>
                <a:latin typeface="HeliosCond" panose="020B7200000000000000" pitchFamily="34" charset="0"/>
              </a:rPr>
              <a:t>исьмо </a:t>
            </a:r>
            <a:r>
              <a:rPr lang="ru-RU" sz="1400" b="1" dirty="0">
                <a:solidFill>
                  <a:srgbClr val="FF0000"/>
                </a:solidFill>
                <a:latin typeface="HeliosCond" panose="020B7200000000000000" pitchFamily="34" charset="0"/>
              </a:rPr>
              <a:t>МЧС от 17.04.2025 № </a:t>
            </a:r>
            <a:r>
              <a:rPr lang="ru-RU" sz="1400" b="1" dirty="0" smtClean="0">
                <a:solidFill>
                  <a:srgbClr val="FF0000"/>
                </a:solidFill>
                <a:latin typeface="HeliosCond" panose="020B7200000000000000" pitchFamily="34" charset="0"/>
              </a:rPr>
              <a:t>ИВ-19-4-710</a:t>
            </a:r>
          </a:p>
          <a:p>
            <a:pPr marL="0" indent="0">
              <a:buNone/>
            </a:pPr>
            <a:r>
              <a:rPr lang="ru-RU" sz="1400" b="1" dirty="0">
                <a:latin typeface="HeliosCond" panose="020B7200000000000000" pitchFamily="34" charset="0"/>
              </a:rPr>
              <a:t>№12. Количество часов обучения по пожарной безопасности</a:t>
            </a:r>
          </a:p>
          <a:p>
            <a:pPr marL="0" indent="0">
              <a:buNone/>
            </a:pPr>
            <a:r>
              <a:rPr lang="ru-RU" sz="1400" b="1" dirty="0">
                <a:latin typeface="HeliosCond" panose="020B7200000000000000" pitchFamily="34" charset="0"/>
              </a:rPr>
              <a:t>Вопрос.</a:t>
            </a:r>
            <a:r>
              <a:rPr lang="ru-RU" sz="1400" dirty="0">
                <a:latin typeface="HeliosCond" panose="020B7200000000000000" pitchFamily="34" charset="0"/>
              </a:rPr>
              <a:t> Какое количество часов обучения мерам пожарной безопасности по программам дополнительного профессионального образования?</a:t>
            </a:r>
          </a:p>
          <a:p>
            <a:pPr marL="0" indent="0">
              <a:buNone/>
            </a:pPr>
            <a:r>
              <a:rPr lang="ru-RU" sz="1400" b="1" dirty="0">
                <a:latin typeface="HeliosCond" panose="020B7200000000000000" pitchFamily="34" charset="0"/>
              </a:rPr>
              <a:t>Ответ МЧС.</a:t>
            </a:r>
            <a:r>
              <a:rPr lang="ru-RU" sz="1400" dirty="0">
                <a:latin typeface="HeliosCond" panose="020B7200000000000000" pitchFamily="34" charset="0"/>
              </a:rPr>
              <a:t> </a:t>
            </a:r>
            <a:r>
              <a:rPr lang="ru-RU" sz="1400" dirty="0" err="1">
                <a:latin typeface="HeliosCond" panose="020B7200000000000000" pitchFamily="34" charset="0"/>
              </a:rPr>
              <a:t>Минобрнауки</a:t>
            </a:r>
            <a:r>
              <a:rPr lang="ru-RU" sz="1400" dirty="0">
                <a:latin typeface="HeliosCond" panose="020B7200000000000000" pitchFamily="34" charset="0"/>
              </a:rPr>
              <a:t> России от 01.07.2013 № 499, минимально допустимый срок освоения дополнительной профессиональной программы — программы повышения квалификации в области пожарной безопасности — не менее 16 часов. Минимально допустимый срок освоения дополнительной профессиональной программы — программы переподготовки в области пожарной безопасности — не менее 250 часов.</a:t>
            </a: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1.5. </a:t>
            </a:r>
            <a:r>
              <a:rPr lang="ru-RU" sz="3600" b="1" dirty="0">
                <a:solidFill>
                  <a:schemeClr val="bg1"/>
                </a:solidFill>
              </a:rPr>
              <a:t>ЗАКОНОДАТЕЛЬСТВО</a:t>
            </a:r>
          </a:p>
        </p:txBody>
      </p:sp>
    </p:spTree>
    <p:extLst>
      <p:ext uri="{BB962C8B-B14F-4D97-AF65-F5344CB8AC3E}">
        <p14:creationId xmlns:p14="http://schemas.microsoft.com/office/powerpoint/2010/main" val="1695806871"/>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21</a:t>
            </a:fld>
            <a:endParaRPr lang="ru-RU"/>
          </a:p>
        </p:txBody>
      </p:sp>
      <p:sp>
        <p:nvSpPr>
          <p:cNvPr id="8" name="Содержимое 2"/>
          <p:cNvSpPr>
            <a:spLocks noGrp="1"/>
          </p:cNvSpPr>
          <p:nvPr>
            <p:ph sz="half" idx="1"/>
          </p:nvPr>
        </p:nvSpPr>
        <p:spPr>
          <a:xfrm>
            <a:off x="35496" y="1059582"/>
            <a:ext cx="9108504" cy="3816424"/>
          </a:xfrm>
          <a:noFill/>
        </p:spPr>
        <p:txBody>
          <a:bodyPr>
            <a:noAutofit/>
          </a:bodyPr>
          <a:lstStyle/>
          <a:p>
            <a:pPr marL="0" indent="0">
              <a:buNone/>
            </a:pPr>
            <a:r>
              <a:rPr lang="ru-RU" sz="1400" b="1" dirty="0">
                <a:solidFill>
                  <a:srgbClr val="FF0000"/>
                </a:solidFill>
                <a:latin typeface="HeliosCond" panose="020B7200000000000000" pitchFamily="34" charset="0"/>
              </a:rPr>
              <a:t>П</a:t>
            </a:r>
            <a:r>
              <a:rPr lang="ru-RU" sz="1400" b="1" dirty="0" smtClean="0">
                <a:solidFill>
                  <a:srgbClr val="FF0000"/>
                </a:solidFill>
                <a:latin typeface="HeliosCond" panose="020B7200000000000000" pitchFamily="34" charset="0"/>
              </a:rPr>
              <a:t>исьмо </a:t>
            </a:r>
            <a:r>
              <a:rPr lang="ru-RU" sz="1400" b="1" dirty="0">
                <a:solidFill>
                  <a:srgbClr val="FF0000"/>
                </a:solidFill>
                <a:latin typeface="HeliosCond" panose="020B7200000000000000" pitchFamily="34" charset="0"/>
              </a:rPr>
              <a:t>МЧС от 17.04.2025 № </a:t>
            </a:r>
            <a:r>
              <a:rPr lang="ru-RU" sz="1400" b="1" dirty="0" smtClean="0">
                <a:solidFill>
                  <a:srgbClr val="FF0000"/>
                </a:solidFill>
                <a:latin typeface="HeliosCond" panose="020B7200000000000000" pitchFamily="34" charset="0"/>
              </a:rPr>
              <a:t>ИВ-19-4-710</a:t>
            </a:r>
          </a:p>
          <a:p>
            <a:pPr marL="0" indent="0">
              <a:buNone/>
            </a:pPr>
            <a:r>
              <a:rPr lang="ru-RU" sz="1400" b="1" dirty="0">
                <a:latin typeface="HeliosCond" panose="020B7200000000000000" pitchFamily="34" charset="0"/>
              </a:rPr>
              <a:t>№13. Обучение по пожарной безопасности со средним образованием</a:t>
            </a:r>
          </a:p>
          <a:p>
            <a:pPr marL="0" indent="0">
              <a:buNone/>
            </a:pPr>
            <a:r>
              <a:rPr lang="ru-RU" sz="1400" b="1" dirty="0">
                <a:latin typeface="HeliosCond" panose="020B7200000000000000" pitchFamily="34" charset="0"/>
              </a:rPr>
              <a:t>Вопрос.</a:t>
            </a:r>
            <a:r>
              <a:rPr lang="ru-RU" sz="1400" dirty="0">
                <a:latin typeface="HeliosCond" panose="020B7200000000000000" pitchFamily="34" charset="0"/>
              </a:rPr>
              <a:t> Допускаются по программам ли к обучению дополнительного профессионального образования лица со средним образованием?</a:t>
            </a:r>
          </a:p>
          <a:p>
            <a:pPr marL="0" indent="0">
              <a:buNone/>
            </a:pPr>
            <a:r>
              <a:rPr lang="ru-RU" sz="1400" b="1" dirty="0">
                <a:latin typeface="HeliosCond" panose="020B7200000000000000" pitchFamily="34" charset="0"/>
              </a:rPr>
              <a:t>Ответ МЧС. </a:t>
            </a:r>
            <a:r>
              <a:rPr lang="ru-RU" sz="1400" dirty="0">
                <a:latin typeface="HeliosCond" panose="020B7200000000000000" pitchFamily="34" charset="0"/>
              </a:rPr>
              <a:t>В соответствии с частью 3 статьи 76 Федерального закона № 273-ФЗ к освоению дополнительных профессиональных программ допускаются лица, </a:t>
            </a:r>
            <a:r>
              <a:rPr lang="ru-RU" sz="1400" b="1" dirty="0">
                <a:latin typeface="HeliosCond" panose="020B7200000000000000" pitchFamily="34" charset="0"/>
              </a:rPr>
              <a:t>имеющие среднее профессиональное и (или) высшее образование</a:t>
            </a:r>
            <a:r>
              <a:rPr lang="ru-RU" sz="1400" dirty="0">
                <a:latin typeface="HeliosCond" panose="020B7200000000000000" pitchFamily="34" charset="0"/>
              </a:rPr>
              <a:t>, а также лица, </a:t>
            </a:r>
            <a:r>
              <a:rPr lang="ru-RU" sz="1400" b="1" dirty="0">
                <a:latin typeface="HeliosCond" panose="020B7200000000000000" pitchFamily="34" charset="0"/>
              </a:rPr>
              <a:t>получающие среднее профессиональное и (или) высшее образование</a:t>
            </a:r>
            <a:r>
              <a:rPr lang="ru-RU" sz="1400" dirty="0">
                <a:latin typeface="HeliosCond" panose="020B7200000000000000" pitchFamily="34" charset="0"/>
              </a:rPr>
              <a:t>. Для лиц, не удовлетворяющих указанным требованиям, обучение мерам пожарной безопасности в форме дополнительного профессионального образования не предусмотрено. Указанные лица проходят </a:t>
            </a:r>
            <a:r>
              <a:rPr lang="ru-RU" sz="1400" b="1" dirty="0">
                <a:latin typeface="HeliosCond" panose="020B7200000000000000" pitchFamily="34" charset="0"/>
              </a:rPr>
              <a:t>обучение по программам противопожарного инструктажа</a:t>
            </a:r>
            <a:r>
              <a:rPr lang="ru-RU" sz="1400" dirty="0">
                <a:latin typeface="HeliosCond" panose="020B7200000000000000" pitchFamily="34" charset="0"/>
              </a:rPr>
              <a:t>.</a:t>
            </a: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1.5. </a:t>
            </a:r>
            <a:r>
              <a:rPr lang="ru-RU" sz="3600" b="1" dirty="0">
                <a:solidFill>
                  <a:schemeClr val="bg1"/>
                </a:solidFill>
              </a:rPr>
              <a:t>ЗАКОНОДАТЕЛЬСТВО</a:t>
            </a:r>
          </a:p>
        </p:txBody>
      </p:sp>
    </p:spTree>
    <p:extLst>
      <p:ext uri="{BB962C8B-B14F-4D97-AF65-F5344CB8AC3E}">
        <p14:creationId xmlns:p14="http://schemas.microsoft.com/office/powerpoint/2010/main" val="319800152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22</a:t>
            </a:fld>
            <a:endParaRPr lang="ru-RU"/>
          </a:p>
        </p:txBody>
      </p:sp>
      <p:sp>
        <p:nvSpPr>
          <p:cNvPr id="8" name="Содержимое 2"/>
          <p:cNvSpPr>
            <a:spLocks noGrp="1"/>
          </p:cNvSpPr>
          <p:nvPr>
            <p:ph sz="half" idx="1"/>
          </p:nvPr>
        </p:nvSpPr>
        <p:spPr>
          <a:xfrm>
            <a:off x="35496" y="1059582"/>
            <a:ext cx="9108504" cy="3816424"/>
          </a:xfrm>
          <a:noFill/>
        </p:spPr>
        <p:txBody>
          <a:bodyPr>
            <a:noAutofit/>
          </a:bodyPr>
          <a:lstStyle/>
          <a:p>
            <a:pPr marL="0" indent="0">
              <a:buNone/>
            </a:pPr>
            <a:r>
              <a:rPr lang="ru-RU" sz="1400" b="1" dirty="0">
                <a:solidFill>
                  <a:srgbClr val="FF0000"/>
                </a:solidFill>
                <a:latin typeface="HeliosCond" panose="020B7200000000000000" pitchFamily="34" charset="0"/>
              </a:rPr>
              <a:t>П</a:t>
            </a:r>
            <a:r>
              <a:rPr lang="ru-RU" sz="1400" b="1" dirty="0" smtClean="0">
                <a:solidFill>
                  <a:srgbClr val="FF0000"/>
                </a:solidFill>
                <a:latin typeface="HeliosCond" panose="020B7200000000000000" pitchFamily="34" charset="0"/>
              </a:rPr>
              <a:t>исьмо </a:t>
            </a:r>
            <a:r>
              <a:rPr lang="ru-RU" sz="1400" b="1" dirty="0">
                <a:solidFill>
                  <a:srgbClr val="FF0000"/>
                </a:solidFill>
                <a:latin typeface="HeliosCond" panose="020B7200000000000000" pitchFamily="34" charset="0"/>
              </a:rPr>
              <a:t>МЧС от 17.04.2025 № </a:t>
            </a:r>
            <a:r>
              <a:rPr lang="ru-RU" sz="1400" b="1" dirty="0" smtClean="0">
                <a:solidFill>
                  <a:srgbClr val="FF0000"/>
                </a:solidFill>
                <a:latin typeface="HeliosCond" panose="020B7200000000000000" pitchFamily="34" charset="0"/>
              </a:rPr>
              <a:t>ИВ-19-4-710</a:t>
            </a:r>
          </a:p>
          <a:p>
            <a:pPr marL="0" indent="0">
              <a:buNone/>
            </a:pPr>
            <a:r>
              <a:rPr lang="ru-RU" sz="1400" b="1" dirty="0">
                <a:latin typeface="HeliosCond" panose="020B7200000000000000" pitchFamily="34" charset="0"/>
              </a:rPr>
              <a:t>№14. Дополнительное обучение по пожарной безопасности отдельным категориям работников</a:t>
            </a:r>
          </a:p>
          <a:p>
            <a:pPr marL="0" indent="0">
              <a:buNone/>
            </a:pPr>
            <a:r>
              <a:rPr lang="ru-RU" sz="1400" b="1" dirty="0">
                <a:latin typeface="HeliosCond" panose="020B7200000000000000" pitchFamily="34" charset="0"/>
              </a:rPr>
              <a:t>Вопрос.</a:t>
            </a:r>
            <a:r>
              <a:rPr lang="ru-RU" sz="1400" dirty="0">
                <a:latin typeface="HeliosCond" panose="020B7200000000000000" pitchFamily="34" charset="0"/>
              </a:rPr>
              <a:t> Нужно ли проходить обучение по дополнительным профессиональным программам рабочим, выполняющим сварочные и другие огневые работы?</a:t>
            </a:r>
          </a:p>
          <a:p>
            <a:pPr marL="0" indent="0">
              <a:buNone/>
            </a:pPr>
            <a:r>
              <a:rPr lang="ru-RU" sz="1400" b="1" dirty="0">
                <a:latin typeface="HeliosCond" panose="020B7200000000000000" pitchFamily="34" charset="0"/>
              </a:rPr>
              <a:t>Ответ МЧС. </a:t>
            </a:r>
            <a:r>
              <a:rPr lang="ru-RU" sz="1400" dirty="0">
                <a:latin typeface="HeliosCond" panose="020B7200000000000000" pitchFamily="34" charset="0"/>
              </a:rPr>
              <a:t>В соответствии с пунктом 362 Правил противопожарного режима при проведении огневых работ запрещается допускать к самостоятельной работе лиц, не имеющих квалификационного удостоверения. Квалификация сварщиков должна соответствовать требованиям, установленным Минтрудом России. Сварщики должны иметь действующее аттестационное удостоверение по соответствующему способу сварки. Программы профессиональной подготовки сварщиков содержат темы, связанные с изучением норм и правил пожарной безопасности. Сварщики допускаются к сварочным работам, которые указаны в их удостоверениях. На проведение огневых работ на временных местах руководителем организации (гражданином) или лицом, ответственным за пожарную безопасность, оформляется наряд-допуск на выполнение огневых работ в порядке, установленном пунктом 372 Правил противопожарного режима.</a:t>
            </a: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1.5. </a:t>
            </a:r>
            <a:r>
              <a:rPr lang="ru-RU" sz="3600" b="1" dirty="0">
                <a:solidFill>
                  <a:schemeClr val="bg1"/>
                </a:solidFill>
              </a:rPr>
              <a:t>ЗАКОНОДАТЕЛЬСТВО</a:t>
            </a:r>
          </a:p>
        </p:txBody>
      </p:sp>
    </p:spTree>
    <p:extLst>
      <p:ext uri="{BB962C8B-B14F-4D97-AF65-F5344CB8AC3E}">
        <p14:creationId xmlns:p14="http://schemas.microsoft.com/office/powerpoint/2010/main" val="427943824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23</a:t>
            </a:fld>
            <a:endParaRPr lang="ru-RU"/>
          </a:p>
        </p:txBody>
      </p:sp>
      <p:sp>
        <p:nvSpPr>
          <p:cNvPr id="8" name="Содержимое 2"/>
          <p:cNvSpPr>
            <a:spLocks noGrp="1"/>
          </p:cNvSpPr>
          <p:nvPr>
            <p:ph sz="half" idx="1"/>
          </p:nvPr>
        </p:nvSpPr>
        <p:spPr>
          <a:xfrm>
            <a:off x="35496" y="1059582"/>
            <a:ext cx="9108504" cy="3816424"/>
          </a:xfrm>
          <a:noFill/>
        </p:spPr>
        <p:txBody>
          <a:bodyPr>
            <a:noAutofit/>
          </a:bodyPr>
          <a:lstStyle/>
          <a:p>
            <a:pPr marL="0" indent="0">
              <a:buNone/>
            </a:pPr>
            <a:r>
              <a:rPr lang="ru-RU" sz="1400" b="1" dirty="0">
                <a:solidFill>
                  <a:srgbClr val="FF0000"/>
                </a:solidFill>
                <a:latin typeface="HeliosCond" panose="020B7200000000000000" pitchFamily="34" charset="0"/>
              </a:rPr>
              <a:t>П</a:t>
            </a:r>
            <a:r>
              <a:rPr lang="ru-RU" sz="1400" b="1" dirty="0" smtClean="0">
                <a:solidFill>
                  <a:srgbClr val="FF0000"/>
                </a:solidFill>
                <a:latin typeface="HeliosCond" panose="020B7200000000000000" pitchFamily="34" charset="0"/>
              </a:rPr>
              <a:t>исьмо </a:t>
            </a:r>
            <a:r>
              <a:rPr lang="ru-RU" sz="1400" b="1" dirty="0">
                <a:solidFill>
                  <a:srgbClr val="FF0000"/>
                </a:solidFill>
                <a:latin typeface="HeliosCond" panose="020B7200000000000000" pitchFamily="34" charset="0"/>
              </a:rPr>
              <a:t>МЧС от 17.04.2025 № </a:t>
            </a:r>
            <a:r>
              <a:rPr lang="ru-RU" sz="1400" b="1" dirty="0" smtClean="0">
                <a:solidFill>
                  <a:srgbClr val="FF0000"/>
                </a:solidFill>
                <a:latin typeface="HeliosCond" panose="020B7200000000000000" pitchFamily="34" charset="0"/>
              </a:rPr>
              <a:t>ИВ-19-4-710</a:t>
            </a:r>
          </a:p>
          <a:p>
            <a:pPr marL="0" indent="0">
              <a:buNone/>
            </a:pPr>
            <a:r>
              <a:rPr lang="ru-RU" sz="1400" b="1" dirty="0">
                <a:latin typeface="HeliosCond" panose="020B7200000000000000" pitchFamily="34" charset="0"/>
              </a:rPr>
              <a:t>№15. Практические занятия в рамках обучения пожарной безопасности</a:t>
            </a:r>
          </a:p>
          <a:p>
            <a:pPr marL="0" indent="0">
              <a:buNone/>
            </a:pPr>
            <a:r>
              <a:rPr lang="ru-RU" sz="1400" b="1" dirty="0">
                <a:latin typeface="HeliosCond" panose="020B7200000000000000" pitchFamily="34" charset="0"/>
              </a:rPr>
              <a:t>Вопрос. </a:t>
            </a:r>
            <a:r>
              <a:rPr lang="ru-RU" sz="1400" dirty="0">
                <a:latin typeface="HeliosCond" panose="020B7200000000000000" pitchFamily="34" charset="0"/>
              </a:rPr>
              <a:t>Какие требования предъявляются к проведению практических занятий при реализации </a:t>
            </a:r>
            <a:r>
              <a:rPr lang="ru-RU" sz="1400" dirty="0" smtClean="0">
                <a:latin typeface="HeliosCond" panose="020B7200000000000000" pitchFamily="34" charset="0"/>
              </a:rPr>
              <a:t>ДПП? </a:t>
            </a:r>
            <a:r>
              <a:rPr lang="ru-RU" sz="1400" dirty="0">
                <a:latin typeface="HeliosCond" panose="020B7200000000000000" pitchFamily="34" charset="0"/>
              </a:rPr>
              <a:t>Обязательно ли проведение очных практических занятий, если программы реализуются в дистанционном формате?</a:t>
            </a:r>
          </a:p>
          <a:p>
            <a:pPr marL="0" indent="0">
              <a:buNone/>
            </a:pPr>
            <a:r>
              <a:rPr lang="ru-RU" sz="1400" b="1" dirty="0">
                <a:latin typeface="HeliosCond" panose="020B7200000000000000" pitchFamily="34" charset="0"/>
              </a:rPr>
              <a:t>Ответ МЧС.</a:t>
            </a:r>
            <a:r>
              <a:rPr lang="ru-RU" sz="1400" dirty="0">
                <a:latin typeface="HeliosCond" panose="020B7200000000000000" pitchFamily="34" charset="0"/>
              </a:rPr>
              <a:t> </a:t>
            </a:r>
            <a:r>
              <a:rPr lang="ru-RU" sz="1400" dirty="0" smtClean="0">
                <a:latin typeface="HeliosCond" panose="020B7200000000000000" pitchFamily="34" charset="0"/>
              </a:rPr>
              <a:t>Ст.25 ФЗ </a:t>
            </a:r>
            <a:r>
              <a:rPr lang="ru-RU" sz="1400" dirty="0">
                <a:latin typeface="HeliosCond" panose="020B7200000000000000" pitchFamily="34" charset="0"/>
              </a:rPr>
              <a:t>№ 69-ФЗ установлено, что дополнительное профессиональное образование </a:t>
            </a:r>
            <a:r>
              <a:rPr lang="ru-RU" sz="1400" dirty="0" smtClean="0">
                <a:latin typeface="HeliosCond" panose="020B7200000000000000" pitchFamily="34" charset="0"/>
              </a:rPr>
              <a:t>ПБ </a:t>
            </a:r>
            <a:r>
              <a:rPr lang="ru-RU" sz="1400" dirty="0">
                <a:latin typeface="HeliosCond" panose="020B7200000000000000" pitchFamily="34" charset="0"/>
              </a:rPr>
              <a:t>осуществляется в соответствии с законодательством </a:t>
            </a:r>
            <a:r>
              <a:rPr lang="ru-RU" sz="1400" dirty="0" smtClean="0">
                <a:latin typeface="HeliosCond" panose="020B7200000000000000" pitchFamily="34" charset="0"/>
              </a:rPr>
              <a:t>РФ </a:t>
            </a:r>
            <a:r>
              <a:rPr lang="ru-RU" sz="1400" dirty="0">
                <a:latin typeface="HeliosCond" panose="020B7200000000000000" pitchFamily="34" charset="0"/>
              </a:rPr>
              <a:t>об образовании. Содержание дополнительной профессиональной программы определяется образовательной программой, разработанной и утвержденной организацией, осуществляющей образовательную деятельность, с учетом потребностей лица, организации (гражданина), по инициативе которых осуществляется </a:t>
            </a:r>
            <a:r>
              <a:rPr lang="ru-RU" sz="1400" dirty="0" smtClean="0">
                <a:latin typeface="HeliosCond" panose="020B7200000000000000" pitchFamily="34" charset="0"/>
              </a:rPr>
              <a:t>ДПО. </a:t>
            </a:r>
            <a:r>
              <a:rPr lang="ru-RU" sz="1400" dirty="0">
                <a:latin typeface="HeliosCond" panose="020B7200000000000000" pitchFamily="34" charset="0"/>
              </a:rPr>
              <a:t>Программы разрабатываются на основании типовых </a:t>
            </a:r>
            <a:r>
              <a:rPr lang="ru-RU" sz="1400" dirty="0" smtClean="0">
                <a:latin typeface="HeliosCond" panose="020B7200000000000000" pitchFamily="34" charset="0"/>
              </a:rPr>
              <a:t>ДПП в </a:t>
            </a:r>
            <a:r>
              <a:rPr lang="ru-RU" sz="1400" dirty="0">
                <a:latin typeface="HeliosCond" panose="020B7200000000000000" pitchFamily="34" charset="0"/>
              </a:rPr>
              <a:t>области </a:t>
            </a:r>
            <a:r>
              <a:rPr lang="ru-RU" sz="1400" dirty="0" smtClean="0">
                <a:latin typeface="HeliosCond" panose="020B7200000000000000" pitchFamily="34" charset="0"/>
              </a:rPr>
              <a:t>ПБ, </a:t>
            </a:r>
            <a:r>
              <a:rPr lang="ru-RU" sz="1400" dirty="0" err="1" smtClean="0">
                <a:latin typeface="HeliosCond" panose="020B7200000000000000" pitchFamily="34" charset="0"/>
              </a:rPr>
              <a:t>утв.приказом</a:t>
            </a:r>
            <a:r>
              <a:rPr lang="ru-RU" sz="1400" dirty="0" smtClean="0">
                <a:latin typeface="HeliosCond" panose="020B7200000000000000" pitchFamily="34" charset="0"/>
              </a:rPr>
              <a:t> </a:t>
            </a:r>
            <a:r>
              <a:rPr lang="ru-RU" sz="1400" dirty="0">
                <a:latin typeface="HeliosCond" panose="020B7200000000000000" pitchFamily="34" charset="0"/>
              </a:rPr>
              <a:t>МЧС </a:t>
            </a:r>
            <a:r>
              <a:rPr lang="ru-RU" sz="1400" dirty="0" smtClean="0">
                <a:latin typeface="HeliosCond" panose="020B7200000000000000" pitchFamily="34" charset="0"/>
              </a:rPr>
              <a:t>№ </a:t>
            </a:r>
            <a:r>
              <a:rPr lang="ru-RU" sz="1400" dirty="0">
                <a:latin typeface="HeliosCond" panose="020B7200000000000000" pitchFamily="34" charset="0"/>
              </a:rPr>
              <a:t>596.</a:t>
            </a:r>
          </a:p>
          <a:p>
            <a:pPr marL="0" indent="0">
              <a:buNone/>
            </a:pPr>
            <a:r>
              <a:rPr lang="ru-RU" sz="1400" b="1" dirty="0">
                <a:latin typeface="HeliosCond" panose="020B7200000000000000" pitchFamily="34" charset="0"/>
              </a:rPr>
              <a:t>Практические занятия являются неотъемлемой частью </a:t>
            </a:r>
            <a:r>
              <a:rPr lang="ru-RU" sz="1400" b="1" dirty="0" smtClean="0">
                <a:latin typeface="HeliosCond" panose="020B7200000000000000" pitchFamily="34" charset="0"/>
              </a:rPr>
              <a:t>ДПО в </a:t>
            </a:r>
            <a:r>
              <a:rPr lang="ru-RU" sz="1400" b="1" dirty="0">
                <a:latin typeface="HeliosCond" panose="020B7200000000000000" pitchFamily="34" charset="0"/>
              </a:rPr>
              <a:t>области </a:t>
            </a:r>
            <a:r>
              <a:rPr lang="ru-RU" sz="1400" b="1" dirty="0" smtClean="0">
                <a:latin typeface="HeliosCond" panose="020B7200000000000000" pitchFamily="34" charset="0"/>
              </a:rPr>
              <a:t>ПБ </a:t>
            </a:r>
            <a:r>
              <a:rPr lang="ru-RU" sz="1400" b="1" dirty="0">
                <a:latin typeface="HeliosCond" panose="020B7200000000000000" pitchFamily="34" charset="0"/>
              </a:rPr>
              <a:t>и являются составной частью всех типовых программах</a:t>
            </a:r>
            <a:r>
              <a:rPr lang="ru-RU" sz="1400" dirty="0">
                <a:latin typeface="HeliosCond" panose="020B7200000000000000" pitchFamily="34" charset="0"/>
              </a:rPr>
              <a:t>. Структура программы должна соответствовать типовой программе, при этом минимально допустимый срок освоения практической части </a:t>
            </a:r>
            <a:r>
              <a:rPr lang="ru-RU" sz="1400" dirty="0" smtClean="0">
                <a:latin typeface="HeliosCond" panose="020B7200000000000000" pitchFamily="34" charset="0"/>
              </a:rPr>
              <a:t>ДПП — </a:t>
            </a:r>
            <a:r>
              <a:rPr lang="ru-RU" sz="1400" dirty="0">
                <a:latin typeface="HeliosCond" panose="020B7200000000000000" pitchFamily="34" charset="0"/>
              </a:rPr>
              <a:t>программы повышения квалификации в области </a:t>
            </a:r>
            <a:r>
              <a:rPr lang="ru-RU" sz="1400" dirty="0" smtClean="0">
                <a:latin typeface="HeliosCond" panose="020B7200000000000000" pitchFamily="34" charset="0"/>
              </a:rPr>
              <a:t>ПБ</a:t>
            </a:r>
            <a:r>
              <a:rPr lang="ru-RU" sz="1400" dirty="0">
                <a:latin typeface="HeliosCond" panose="020B7200000000000000" pitchFamily="34" charset="0"/>
              </a:rPr>
              <a:t> </a:t>
            </a:r>
            <a:r>
              <a:rPr lang="ru-RU" sz="1400" b="1" dirty="0">
                <a:latin typeface="HeliosCond" panose="020B7200000000000000" pitchFamily="34" charset="0"/>
              </a:rPr>
              <a:t>не может быть менее 4 часов</a:t>
            </a:r>
            <a:r>
              <a:rPr lang="ru-RU" sz="1400" dirty="0">
                <a:latin typeface="HeliosCond" panose="020B7200000000000000" pitchFamily="34" charset="0"/>
              </a:rPr>
              <a:t>, </a:t>
            </a:r>
            <a:r>
              <a:rPr lang="ru-RU" sz="1400" dirty="0" smtClean="0">
                <a:latin typeface="HeliosCond" panose="020B7200000000000000" pitchFamily="34" charset="0"/>
              </a:rPr>
              <a:t>ДПП — </a:t>
            </a:r>
            <a:r>
              <a:rPr lang="ru-RU" sz="1400" dirty="0">
                <a:latin typeface="HeliosCond" panose="020B7200000000000000" pitchFamily="34" charset="0"/>
              </a:rPr>
              <a:t>программы переподготовки в области </a:t>
            </a:r>
            <a:r>
              <a:rPr lang="ru-RU" sz="1400" dirty="0" smtClean="0">
                <a:latin typeface="HeliosCond" panose="020B7200000000000000" pitchFamily="34" charset="0"/>
              </a:rPr>
              <a:t>ПБ </a:t>
            </a:r>
            <a:r>
              <a:rPr lang="ru-RU" sz="1400" dirty="0">
                <a:latin typeface="HeliosCond" panose="020B7200000000000000" pitchFamily="34" charset="0"/>
              </a:rPr>
              <a:t>— </a:t>
            </a:r>
            <a:r>
              <a:rPr lang="ru-RU" sz="1400" b="1" dirty="0">
                <a:latin typeface="HeliosCond" panose="020B7200000000000000" pitchFamily="34" charset="0"/>
              </a:rPr>
              <a:t>менее 16 часов</a:t>
            </a:r>
            <a:r>
              <a:rPr lang="ru-RU" sz="1400" dirty="0">
                <a:latin typeface="HeliosCond" panose="020B7200000000000000" pitchFamily="34" charset="0"/>
              </a:rPr>
              <a:t>. Формы обучения слушателей определяются организацией, осуществляющей образовательную деятельность, самостоятельно. В соответствии со </a:t>
            </a:r>
            <a:r>
              <a:rPr lang="ru-RU" sz="1400" dirty="0" smtClean="0">
                <a:latin typeface="HeliosCond" panose="020B7200000000000000" pitchFamily="34" charset="0"/>
              </a:rPr>
              <a:t>ст. </a:t>
            </a:r>
            <a:r>
              <a:rPr lang="ru-RU" sz="1400" dirty="0">
                <a:latin typeface="HeliosCond" panose="020B7200000000000000" pitchFamily="34" charset="0"/>
              </a:rPr>
              <a:t>28 </a:t>
            </a:r>
            <a:r>
              <a:rPr lang="ru-RU" sz="1400" dirty="0" smtClean="0">
                <a:latin typeface="HeliosCond" panose="020B7200000000000000" pitchFamily="34" charset="0"/>
              </a:rPr>
              <a:t>ФЗ </a:t>
            </a:r>
            <a:r>
              <a:rPr lang="ru-RU" sz="1400" dirty="0">
                <a:latin typeface="HeliosCond" panose="020B7200000000000000" pitchFamily="34" charset="0"/>
              </a:rPr>
              <a:t>№ 273-ФЗ </a:t>
            </a:r>
            <a:r>
              <a:rPr lang="ru-RU" sz="1400" dirty="0" err="1" smtClean="0">
                <a:latin typeface="HeliosCond" panose="020B7200000000000000" pitchFamily="34" charset="0"/>
              </a:rPr>
              <a:t>обр.орг</a:t>
            </a:r>
            <a:r>
              <a:rPr lang="ru-RU" sz="1400" dirty="0" smtClean="0">
                <a:latin typeface="HeliosCond" panose="020B7200000000000000" pitchFamily="34" charset="0"/>
              </a:rPr>
              <a:t>. </a:t>
            </a:r>
            <a:r>
              <a:rPr lang="ru-RU" sz="1400" dirty="0">
                <a:latin typeface="HeliosCond" panose="020B7200000000000000" pitchFamily="34" charset="0"/>
              </a:rPr>
              <a:t>обладает автономией, под которой понимается, в том числе самостоятельность в осуществлении образовательной деятельности. </a:t>
            </a: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1.5. </a:t>
            </a:r>
            <a:r>
              <a:rPr lang="ru-RU" sz="3600" b="1" dirty="0">
                <a:solidFill>
                  <a:schemeClr val="bg1"/>
                </a:solidFill>
              </a:rPr>
              <a:t>ЗАКОНОДАТЕЛЬСТВО</a:t>
            </a:r>
          </a:p>
        </p:txBody>
      </p:sp>
    </p:spTree>
    <p:extLst>
      <p:ext uri="{BB962C8B-B14F-4D97-AF65-F5344CB8AC3E}">
        <p14:creationId xmlns:p14="http://schemas.microsoft.com/office/powerpoint/2010/main" val="69733051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24</a:t>
            </a:fld>
            <a:endParaRPr lang="ru-RU"/>
          </a:p>
        </p:txBody>
      </p:sp>
      <p:sp>
        <p:nvSpPr>
          <p:cNvPr id="8" name="Содержимое 2"/>
          <p:cNvSpPr>
            <a:spLocks noGrp="1"/>
          </p:cNvSpPr>
          <p:nvPr>
            <p:ph sz="half" idx="1"/>
          </p:nvPr>
        </p:nvSpPr>
        <p:spPr>
          <a:xfrm>
            <a:off x="35496" y="1059582"/>
            <a:ext cx="9108504" cy="3816424"/>
          </a:xfrm>
          <a:noFill/>
        </p:spPr>
        <p:txBody>
          <a:bodyPr>
            <a:noAutofit/>
          </a:bodyPr>
          <a:lstStyle/>
          <a:p>
            <a:pPr marL="0" indent="0">
              <a:buNone/>
            </a:pPr>
            <a:r>
              <a:rPr lang="ru-RU" sz="1400" b="1" dirty="0">
                <a:solidFill>
                  <a:srgbClr val="FF0000"/>
                </a:solidFill>
                <a:latin typeface="HeliosCond" panose="020B7200000000000000" pitchFamily="34" charset="0"/>
              </a:rPr>
              <a:t>П</a:t>
            </a:r>
            <a:r>
              <a:rPr lang="ru-RU" sz="1400" b="1" dirty="0" smtClean="0">
                <a:solidFill>
                  <a:srgbClr val="FF0000"/>
                </a:solidFill>
                <a:latin typeface="HeliosCond" panose="020B7200000000000000" pitchFamily="34" charset="0"/>
              </a:rPr>
              <a:t>исьмо </a:t>
            </a:r>
            <a:r>
              <a:rPr lang="ru-RU" sz="1400" b="1" dirty="0">
                <a:solidFill>
                  <a:srgbClr val="FF0000"/>
                </a:solidFill>
                <a:latin typeface="HeliosCond" panose="020B7200000000000000" pitchFamily="34" charset="0"/>
              </a:rPr>
              <a:t>МЧС от 17.04.2025 № </a:t>
            </a:r>
            <a:r>
              <a:rPr lang="ru-RU" sz="1400" b="1" dirty="0" smtClean="0">
                <a:solidFill>
                  <a:srgbClr val="FF0000"/>
                </a:solidFill>
                <a:latin typeface="HeliosCond" panose="020B7200000000000000" pitchFamily="34" charset="0"/>
              </a:rPr>
              <a:t>ИВ-19-4-710</a:t>
            </a:r>
          </a:p>
          <a:p>
            <a:pPr marL="0" indent="0">
              <a:buNone/>
            </a:pPr>
            <a:r>
              <a:rPr lang="ru-RU" sz="1400" b="1" dirty="0">
                <a:latin typeface="HeliosCond" panose="020B7200000000000000" pitchFamily="34" charset="0"/>
              </a:rPr>
              <a:t>№16. Документы, подтверждающие прохождение обучение по пожарной безопасности</a:t>
            </a:r>
          </a:p>
          <a:p>
            <a:pPr marL="0" indent="0">
              <a:buNone/>
            </a:pPr>
            <a:r>
              <a:rPr lang="ru-RU" sz="1400" b="1" dirty="0">
                <a:latin typeface="HeliosCond" panose="020B7200000000000000" pitchFamily="34" charset="0"/>
              </a:rPr>
              <a:t>Вопрос. </a:t>
            </a:r>
            <a:r>
              <a:rPr lang="ru-RU" sz="1400" dirty="0">
                <a:latin typeface="HeliosCond" panose="020B7200000000000000" pitchFamily="34" charset="0"/>
              </a:rPr>
              <a:t>Какие документы выдаются по окончании обучения по программам дополнительного профессионального образования?</a:t>
            </a:r>
          </a:p>
          <a:p>
            <a:pPr marL="0" indent="0">
              <a:buNone/>
            </a:pPr>
            <a:r>
              <a:rPr lang="ru-RU" sz="1400" b="1" dirty="0">
                <a:latin typeface="HeliosCond" panose="020B7200000000000000" pitchFamily="34" charset="0"/>
              </a:rPr>
              <a:t>Ответ МЧС. </a:t>
            </a:r>
            <a:r>
              <a:rPr lang="ru-RU" sz="1400" dirty="0">
                <a:latin typeface="HeliosCond" panose="020B7200000000000000" pitchFamily="34" charset="0"/>
              </a:rPr>
              <a:t>В соответствии со статьей 60 Федерального закона № 273-ФЗ лицам, успешно освоившим соответствующую дополнительную профессиональную программу и прошедшим итоговую аттестацию, выдаются документы о квалификации: </a:t>
            </a:r>
            <a:r>
              <a:rPr lang="ru-RU" sz="1400" b="1" dirty="0">
                <a:latin typeface="HeliosCond" panose="020B7200000000000000" pitchFamily="34" charset="0"/>
              </a:rPr>
              <a:t>удостоверение о повышении квалификации и (или) диплом о профессиональной переподготовке</a:t>
            </a:r>
            <a:r>
              <a:rPr lang="ru-RU" sz="1400" dirty="0">
                <a:latin typeface="HeliosCond" panose="020B7200000000000000" pitchFamily="34" charset="0"/>
              </a:rPr>
              <a:t>. Документ о квалификации выдается на бланке, образец которого самостоятельно устанавливается организацией, осуществляющей образовательную деятельность. Для обеспечения учета сведений о документах об образовании и (или) квалификации, документах об обучении, выданных организациями, осуществляющими образовательную деятельность, сведения о таких документах вносятся в федеральную информационную систему «Федеральный реестр сведений о документах об образовании и (или) о квалификации, документах об обучении». Формирование и ведение реестра организует федеральный орган исполнительной власти, осуществляющий функции по контролю и надзору в сфере образования.</a:t>
            </a: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1.5. </a:t>
            </a:r>
            <a:r>
              <a:rPr lang="ru-RU" sz="3600" b="1" dirty="0">
                <a:solidFill>
                  <a:schemeClr val="bg1"/>
                </a:solidFill>
              </a:rPr>
              <a:t>ЗАКОНОДАТЕЛЬСТВО</a:t>
            </a:r>
          </a:p>
        </p:txBody>
      </p:sp>
    </p:spTree>
    <p:extLst>
      <p:ext uri="{BB962C8B-B14F-4D97-AF65-F5344CB8AC3E}">
        <p14:creationId xmlns:p14="http://schemas.microsoft.com/office/powerpoint/2010/main" val="309400328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25</a:t>
            </a:fld>
            <a:endParaRPr lang="ru-RU"/>
          </a:p>
        </p:txBody>
      </p:sp>
      <p:sp>
        <p:nvSpPr>
          <p:cNvPr id="8" name="Содержимое 2"/>
          <p:cNvSpPr>
            <a:spLocks noGrp="1"/>
          </p:cNvSpPr>
          <p:nvPr>
            <p:ph sz="half" idx="1"/>
          </p:nvPr>
        </p:nvSpPr>
        <p:spPr>
          <a:xfrm>
            <a:off x="35496" y="1059582"/>
            <a:ext cx="9108504" cy="3816424"/>
          </a:xfrm>
          <a:noFill/>
        </p:spPr>
        <p:txBody>
          <a:bodyPr>
            <a:noAutofit/>
          </a:bodyPr>
          <a:lstStyle/>
          <a:p>
            <a:pPr marL="0" indent="0">
              <a:buNone/>
            </a:pPr>
            <a:r>
              <a:rPr lang="ru-RU" sz="1400" b="1" dirty="0">
                <a:solidFill>
                  <a:srgbClr val="FF0000"/>
                </a:solidFill>
                <a:latin typeface="HeliosCond" panose="020B7200000000000000" pitchFamily="34" charset="0"/>
              </a:rPr>
              <a:t>П</a:t>
            </a:r>
            <a:r>
              <a:rPr lang="ru-RU" sz="1400" b="1" dirty="0" smtClean="0">
                <a:solidFill>
                  <a:srgbClr val="FF0000"/>
                </a:solidFill>
                <a:latin typeface="HeliosCond" panose="020B7200000000000000" pitchFamily="34" charset="0"/>
              </a:rPr>
              <a:t>исьмо </a:t>
            </a:r>
            <a:r>
              <a:rPr lang="ru-RU" sz="1400" b="1" dirty="0">
                <a:solidFill>
                  <a:srgbClr val="FF0000"/>
                </a:solidFill>
                <a:latin typeface="HeliosCond" panose="020B7200000000000000" pitchFamily="34" charset="0"/>
              </a:rPr>
              <a:t>МЧС от 17.04.2025 № </a:t>
            </a:r>
            <a:r>
              <a:rPr lang="ru-RU" sz="1400" b="1" dirty="0" smtClean="0">
                <a:solidFill>
                  <a:srgbClr val="FF0000"/>
                </a:solidFill>
                <a:latin typeface="HeliosCond" panose="020B7200000000000000" pitchFamily="34" charset="0"/>
              </a:rPr>
              <a:t>ИВ-19-4-710</a:t>
            </a:r>
          </a:p>
          <a:p>
            <a:pPr marL="0" indent="0">
              <a:buNone/>
            </a:pPr>
            <a:r>
              <a:rPr lang="ru-RU" sz="1400" b="1" dirty="0">
                <a:latin typeface="HeliosCond" panose="020B7200000000000000" pitchFamily="34" charset="0"/>
              </a:rPr>
              <a:t>№17. Срок действия документов об обучении по пожарной безопасности</a:t>
            </a:r>
          </a:p>
          <a:p>
            <a:pPr marL="0" indent="0">
              <a:buNone/>
            </a:pPr>
            <a:r>
              <a:rPr lang="ru-RU" sz="1400" b="1" dirty="0">
                <a:latin typeface="HeliosCond" panose="020B7200000000000000" pitchFamily="34" charset="0"/>
              </a:rPr>
              <a:t>Вопрос. </a:t>
            </a:r>
            <a:r>
              <a:rPr lang="ru-RU" sz="1400" dirty="0">
                <a:latin typeface="HeliosCond" panose="020B7200000000000000" pitchFamily="34" charset="0"/>
              </a:rPr>
              <a:t>Какой срок действия удостоверения о повышении квалификации или диплома о профессиональной подготовке?</a:t>
            </a:r>
          </a:p>
          <a:p>
            <a:pPr marL="0" indent="0">
              <a:buNone/>
            </a:pPr>
            <a:r>
              <a:rPr lang="ru-RU" sz="1400" b="1" dirty="0">
                <a:latin typeface="HeliosCond" panose="020B7200000000000000" pitchFamily="34" charset="0"/>
              </a:rPr>
              <a:t>Ответ МЧС. </a:t>
            </a:r>
            <a:r>
              <a:rPr lang="ru-RU" sz="1400" dirty="0">
                <a:latin typeface="HeliosCond" panose="020B7200000000000000" pitchFamily="34" charset="0"/>
              </a:rPr>
              <a:t>В соответствии с частью 15 статьи 76 Федерального закона № 273-ФЗ лицам, успешно освоившим соответствующую дополнительную профессиональную программу в области пожарной безопасности и прошедшим итоговую аттестацию, выдаются удостоверение о повышении квалификации и (или) диплом о профессиональной переподготовке. </a:t>
            </a:r>
            <a:r>
              <a:rPr lang="ru-RU" sz="1400" b="1" dirty="0">
                <a:latin typeface="HeliosCond" panose="020B7200000000000000" pitchFamily="34" charset="0"/>
              </a:rPr>
              <a:t>Срок действия указанных документов Федеральным законом № 273-ФЗ и законодательством о пожарной безопасности не предусмотрен.</a:t>
            </a:r>
            <a:endParaRPr lang="ru-RU" sz="1400" dirty="0">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1.5. </a:t>
            </a:r>
            <a:r>
              <a:rPr lang="ru-RU" sz="3600" b="1" dirty="0">
                <a:solidFill>
                  <a:schemeClr val="bg1"/>
                </a:solidFill>
              </a:rPr>
              <a:t>ЗАКОНОДАТЕЛЬСТВО</a:t>
            </a:r>
          </a:p>
        </p:txBody>
      </p:sp>
    </p:spTree>
    <p:extLst>
      <p:ext uri="{BB962C8B-B14F-4D97-AF65-F5344CB8AC3E}">
        <p14:creationId xmlns:p14="http://schemas.microsoft.com/office/powerpoint/2010/main" val="99418823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26</a:t>
            </a:fld>
            <a:endParaRPr lang="ru-RU"/>
          </a:p>
        </p:txBody>
      </p:sp>
      <p:sp>
        <p:nvSpPr>
          <p:cNvPr id="8" name="Содержимое 2"/>
          <p:cNvSpPr>
            <a:spLocks noGrp="1"/>
          </p:cNvSpPr>
          <p:nvPr>
            <p:ph sz="half" idx="1"/>
          </p:nvPr>
        </p:nvSpPr>
        <p:spPr>
          <a:xfrm>
            <a:off x="35496" y="1059582"/>
            <a:ext cx="9108504" cy="3816424"/>
          </a:xfrm>
          <a:noFill/>
        </p:spPr>
        <p:txBody>
          <a:bodyPr>
            <a:noAutofit/>
          </a:bodyPr>
          <a:lstStyle/>
          <a:p>
            <a:pPr marL="0" indent="0">
              <a:buNone/>
            </a:pPr>
            <a:r>
              <a:rPr lang="ru-RU" sz="1400" b="1" dirty="0">
                <a:solidFill>
                  <a:srgbClr val="FF0000"/>
                </a:solidFill>
                <a:latin typeface="HeliosCond" panose="020B7200000000000000" pitchFamily="34" charset="0"/>
              </a:rPr>
              <a:t>П</a:t>
            </a:r>
            <a:r>
              <a:rPr lang="ru-RU" sz="1400" b="1" dirty="0" smtClean="0">
                <a:solidFill>
                  <a:srgbClr val="FF0000"/>
                </a:solidFill>
                <a:latin typeface="HeliosCond" panose="020B7200000000000000" pitchFamily="34" charset="0"/>
              </a:rPr>
              <a:t>исьмо </a:t>
            </a:r>
            <a:r>
              <a:rPr lang="ru-RU" sz="1400" b="1" dirty="0">
                <a:solidFill>
                  <a:srgbClr val="FF0000"/>
                </a:solidFill>
                <a:latin typeface="HeliosCond" panose="020B7200000000000000" pitchFamily="34" charset="0"/>
              </a:rPr>
              <a:t>МЧС от 17.04.2025 № </a:t>
            </a:r>
            <a:r>
              <a:rPr lang="ru-RU" sz="1400" b="1" dirty="0" smtClean="0">
                <a:solidFill>
                  <a:srgbClr val="FF0000"/>
                </a:solidFill>
                <a:latin typeface="HeliosCond" panose="020B7200000000000000" pitchFamily="34" charset="0"/>
              </a:rPr>
              <a:t>ИВ-19-4-710</a:t>
            </a:r>
          </a:p>
          <a:p>
            <a:pPr marL="0" indent="0">
              <a:buNone/>
            </a:pPr>
            <a:r>
              <a:rPr lang="ru-RU" sz="1400" b="1" dirty="0">
                <a:latin typeface="HeliosCond" panose="020B7200000000000000" pitchFamily="34" charset="0"/>
              </a:rPr>
              <a:t>№18. Обучение дистанционных работников пожарной безопасности</a:t>
            </a:r>
          </a:p>
          <a:p>
            <a:pPr marL="0" indent="0">
              <a:buNone/>
            </a:pPr>
            <a:r>
              <a:rPr lang="ru-RU" sz="1400" b="1" dirty="0">
                <a:latin typeface="HeliosCond" panose="020B7200000000000000" pitchFamily="34" charset="0"/>
              </a:rPr>
              <a:t>Вопрос.</a:t>
            </a:r>
            <a:r>
              <a:rPr lang="ru-RU" sz="1400" dirty="0">
                <a:latin typeface="HeliosCond" panose="020B7200000000000000" pitchFamily="34" charset="0"/>
              </a:rPr>
              <a:t> Нужно ли обучать </a:t>
            </a:r>
            <a:r>
              <a:rPr lang="ru-RU" sz="1400" dirty="0" err="1" smtClean="0">
                <a:latin typeface="HeliosCond" panose="020B7200000000000000" pitchFamily="34" charset="0"/>
              </a:rPr>
              <a:t>дист.работников</a:t>
            </a:r>
            <a:r>
              <a:rPr lang="ru-RU" sz="1400" dirty="0" smtClean="0">
                <a:latin typeface="HeliosCond" panose="020B7200000000000000" pitchFamily="34" charset="0"/>
              </a:rPr>
              <a:t> </a:t>
            </a:r>
            <a:r>
              <a:rPr lang="ru-RU" sz="1400" dirty="0">
                <a:latin typeface="HeliosCond" panose="020B7200000000000000" pitchFamily="34" charset="0"/>
              </a:rPr>
              <a:t>мерам безопасности по пожарной программам противопожарного инструктажа?</a:t>
            </a:r>
          </a:p>
          <a:p>
            <a:pPr marL="0" indent="0">
              <a:buNone/>
            </a:pPr>
            <a:r>
              <a:rPr lang="ru-RU" sz="1400" b="1" dirty="0">
                <a:latin typeface="HeliosCond" panose="020B7200000000000000" pitchFamily="34" charset="0"/>
              </a:rPr>
              <a:t>Ответ МЧС.</a:t>
            </a:r>
            <a:r>
              <a:rPr lang="ru-RU" sz="1400" dirty="0">
                <a:latin typeface="HeliosCond" panose="020B7200000000000000" pitchFamily="34" charset="0"/>
              </a:rPr>
              <a:t> Пунктом 3 </a:t>
            </a:r>
            <a:r>
              <a:rPr lang="ru-RU" sz="1400" dirty="0" smtClean="0">
                <a:latin typeface="HeliosCond" panose="020B7200000000000000" pitchFamily="34" charset="0"/>
              </a:rPr>
              <a:t>ППР </a:t>
            </a:r>
            <a:r>
              <a:rPr lang="ru-RU" sz="1400" dirty="0">
                <a:latin typeface="HeliosCond" panose="020B7200000000000000" pitchFamily="34" charset="0"/>
              </a:rPr>
              <a:t>в </a:t>
            </a:r>
            <a:r>
              <a:rPr lang="ru-RU" sz="1400" dirty="0" smtClean="0">
                <a:latin typeface="HeliosCond" panose="020B7200000000000000" pitchFamily="34" charset="0"/>
              </a:rPr>
              <a:t>РФ (1479)</a:t>
            </a:r>
            <a:r>
              <a:rPr lang="ru-RU" sz="1400" dirty="0">
                <a:latin typeface="HeliosCond" panose="020B7200000000000000" pitchFamily="34" charset="0"/>
              </a:rPr>
              <a:t> установлено, что </a:t>
            </a:r>
            <a:r>
              <a:rPr lang="ru-RU" sz="1400" b="1" dirty="0">
                <a:latin typeface="HeliosCond" panose="020B7200000000000000" pitchFamily="34" charset="0"/>
              </a:rPr>
              <a:t>лица допускаются к работе на объекте защиты только после прохождения обучения мерам </a:t>
            </a:r>
            <a:r>
              <a:rPr lang="ru-RU" sz="1400" b="1" dirty="0" smtClean="0">
                <a:latin typeface="HeliosCond" panose="020B7200000000000000" pitchFamily="34" charset="0"/>
              </a:rPr>
              <a:t>ПБ</a:t>
            </a:r>
            <a:r>
              <a:rPr lang="ru-RU" sz="1400" dirty="0" smtClean="0">
                <a:latin typeface="HeliosCond" panose="020B7200000000000000" pitchFamily="34" charset="0"/>
              </a:rPr>
              <a:t>. </a:t>
            </a:r>
            <a:r>
              <a:rPr lang="ru-RU" sz="1400" dirty="0">
                <a:latin typeface="HeliosCond" panose="020B7200000000000000" pitchFamily="34" charset="0"/>
              </a:rPr>
              <a:t>Аналогичные требования установлены </a:t>
            </a:r>
            <a:r>
              <a:rPr lang="ru-RU" sz="1400" dirty="0" smtClean="0">
                <a:latin typeface="HeliosCond" panose="020B7200000000000000" pitchFamily="34" charset="0"/>
              </a:rPr>
              <a:t>п.1 прил.1 к </a:t>
            </a:r>
            <a:r>
              <a:rPr lang="ru-RU" sz="1400" dirty="0">
                <a:latin typeface="HeliosCond" panose="020B7200000000000000" pitchFamily="34" charset="0"/>
              </a:rPr>
              <a:t>приказу МЧС </a:t>
            </a:r>
            <a:r>
              <a:rPr lang="ru-RU" sz="1400" dirty="0" smtClean="0">
                <a:latin typeface="HeliosCond" panose="020B7200000000000000" pitchFamily="34" charset="0"/>
              </a:rPr>
              <a:t>№ </a:t>
            </a:r>
            <a:r>
              <a:rPr lang="ru-RU" sz="1400" dirty="0">
                <a:latin typeface="HeliosCond" panose="020B7200000000000000" pitchFamily="34" charset="0"/>
              </a:rPr>
              <a:t>1120. При этом в соответствии со </a:t>
            </a:r>
            <a:r>
              <a:rPr lang="ru-RU" sz="1400" dirty="0" smtClean="0">
                <a:latin typeface="HeliosCond" panose="020B7200000000000000" pitchFamily="34" charset="0"/>
              </a:rPr>
              <a:t>ст.312.1 </a:t>
            </a:r>
            <a:r>
              <a:rPr lang="ru-RU" sz="1400" dirty="0">
                <a:latin typeface="HeliosCond" panose="020B7200000000000000" pitchFamily="34" charset="0"/>
              </a:rPr>
              <a:t>ТК РФ под дистанционной (удаленной) работой понимается выполнение определенной трудовым договором трудовой функции вне места нахождения работодателя, его филиала, представительства, иного обособленного структурного подразделения (включая расположенные в другой местности), вне стационарного рабочего места, территории или объекта, прямо или косвенно находящихся под контролем работодателя, при условии использования для выполнения данной трудовой функции и для осуществления взаимодействия между работодателем и работником по вопросам, связанным с ее выполнением, информационно-телекоммуникационных сетей, в том числе сети «Интернет», и сетей связи общего пользования</a:t>
            </a:r>
            <a:r>
              <a:rPr lang="ru-RU" sz="1400" dirty="0" smtClean="0">
                <a:latin typeface="HeliosCond" panose="020B7200000000000000" pitchFamily="34" charset="0"/>
              </a:rPr>
              <a:t>.</a:t>
            </a:r>
            <a:endParaRPr lang="ru-RU" sz="1400" dirty="0">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1.5. </a:t>
            </a:r>
            <a:r>
              <a:rPr lang="ru-RU" sz="3600" b="1" dirty="0">
                <a:solidFill>
                  <a:schemeClr val="bg1"/>
                </a:solidFill>
              </a:rPr>
              <a:t>ЗАКОНОДАТЕЛЬСТВО</a:t>
            </a:r>
          </a:p>
        </p:txBody>
      </p:sp>
    </p:spTree>
    <p:extLst>
      <p:ext uri="{BB962C8B-B14F-4D97-AF65-F5344CB8AC3E}">
        <p14:creationId xmlns:p14="http://schemas.microsoft.com/office/powerpoint/2010/main" val="16503585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27</a:t>
            </a:fld>
            <a:endParaRPr lang="ru-RU"/>
          </a:p>
        </p:txBody>
      </p:sp>
      <p:sp>
        <p:nvSpPr>
          <p:cNvPr id="8" name="Содержимое 2"/>
          <p:cNvSpPr>
            <a:spLocks noGrp="1"/>
          </p:cNvSpPr>
          <p:nvPr>
            <p:ph sz="half" idx="1"/>
          </p:nvPr>
        </p:nvSpPr>
        <p:spPr>
          <a:xfrm>
            <a:off x="35496" y="1059582"/>
            <a:ext cx="9108504" cy="3816424"/>
          </a:xfrm>
          <a:noFill/>
        </p:spPr>
        <p:txBody>
          <a:bodyPr>
            <a:noAutofit/>
          </a:bodyPr>
          <a:lstStyle/>
          <a:p>
            <a:pPr marL="0" indent="0">
              <a:buNone/>
            </a:pPr>
            <a:r>
              <a:rPr lang="ru-RU" sz="1400" b="1" dirty="0">
                <a:solidFill>
                  <a:srgbClr val="FF0000"/>
                </a:solidFill>
                <a:latin typeface="HeliosCond" panose="020B7200000000000000" pitchFamily="34" charset="0"/>
              </a:rPr>
              <a:t>П</a:t>
            </a:r>
            <a:r>
              <a:rPr lang="ru-RU" sz="1400" b="1" dirty="0" smtClean="0">
                <a:solidFill>
                  <a:srgbClr val="FF0000"/>
                </a:solidFill>
                <a:latin typeface="HeliosCond" panose="020B7200000000000000" pitchFamily="34" charset="0"/>
              </a:rPr>
              <a:t>исьмо </a:t>
            </a:r>
            <a:r>
              <a:rPr lang="ru-RU" sz="1400" b="1" dirty="0">
                <a:solidFill>
                  <a:srgbClr val="FF0000"/>
                </a:solidFill>
                <a:latin typeface="HeliosCond" panose="020B7200000000000000" pitchFamily="34" charset="0"/>
              </a:rPr>
              <a:t>МЧС от 17.04.2025 № </a:t>
            </a:r>
            <a:r>
              <a:rPr lang="ru-RU" sz="1400" b="1" dirty="0" smtClean="0">
                <a:solidFill>
                  <a:srgbClr val="FF0000"/>
                </a:solidFill>
                <a:latin typeface="HeliosCond" panose="020B7200000000000000" pitchFamily="34" charset="0"/>
              </a:rPr>
              <a:t>ИВ-19-4-710</a:t>
            </a:r>
          </a:p>
          <a:p>
            <a:pPr marL="0" indent="0">
              <a:buNone/>
            </a:pPr>
            <a:r>
              <a:rPr lang="ru-RU" sz="1400" dirty="0" smtClean="0">
                <a:latin typeface="HeliosCond" panose="020B7200000000000000" pitchFamily="34" charset="0"/>
              </a:rPr>
              <a:t>Трудовым </a:t>
            </a:r>
            <a:r>
              <a:rPr lang="ru-RU" sz="1400" dirty="0">
                <a:latin typeface="HeliosCond" panose="020B7200000000000000" pitchFamily="34" charset="0"/>
              </a:rPr>
              <a:t>договором или дополнительным соглашением к трудовому договору может предусматриваться выполнение работником трудовой функции дистанционно на постоянной основе (в течение срока действия трудового договора) либо временно (непрерывно в течение определенного трудовым договором или дополнительным соглашением к трудовому договору срока, не превышающего шести месяцев, либо периодически при условии чередования периодов выполнения работником трудовой функции дистанционно и периодов выполнения им трудовой функции на стационарном рабочем месте). При этом в соответствии с пунктом 2 приложения №1 к приказу МЧС России № 1120 </a:t>
            </a:r>
            <a:r>
              <a:rPr lang="ru-RU" sz="1400" b="1" dirty="0">
                <a:latin typeface="HeliosCond" panose="020B7200000000000000" pitchFamily="34" charset="0"/>
              </a:rPr>
              <a:t>руководитель организаций и граждане определяют в зависимости от структуры объекта защиты и численности работников или служащих порядок и сроки обучения лиц</a:t>
            </a:r>
            <a:r>
              <a:rPr lang="ru-RU" sz="1400" dirty="0">
                <a:latin typeface="HeliosCond" panose="020B7200000000000000" pitchFamily="34" charset="0"/>
              </a:rPr>
              <a:t>, осуществляющих трудовую или служебную деятельность, по программам противопожарного инструктажа, с учетом требований нормативных правовых актов Российской Федерации, предусматривающие, </a:t>
            </a:r>
            <a:r>
              <a:rPr lang="ru-RU" sz="1400" b="1" dirty="0">
                <a:latin typeface="HeliosCond" panose="020B7200000000000000" pitchFamily="34" charset="0"/>
              </a:rPr>
              <a:t>в том числе: виды противопожарных инструктажей для обучения надомников, дистанционных работников</a:t>
            </a:r>
            <a:r>
              <a:rPr lang="ru-RU" sz="1400" dirty="0">
                <a:latin typeface="HeliosCond" panose="020B7200000000000000" pitchFamily="34" charset="0"/>
              </a:rPr>
              <a:t> (при наличии таких работников), а также иные вопросы обучения, не урегулированные приказом МЧС России № 1120.</a:t>
            </a: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1.5. </a:t>
            </a:r>
            <a:r>
              <a:rPr lang="ru-RU" sz="3600" b="1" dirty="0">
                <a:solidFill>
                  <a:schemeClr val="bg1"/>
                </a:solidFill>
              </a:rPr>
              <a:t>ЗАКОНОДАТЕЛЬСТВО</a:t>
            </a:r>
          </a:p>
        </p:txBody>
      </p:sp>
    </p:spTree>
    <p:extLst>
      <p:ext uri="{BB962C8B-B14F-4D97-AF65-F5344CB8AC3E}">
        <p14:creationId xmlns:p14="http://schemas.microsoft.com/office/powerpoint/2010/main" val="3442650253"/>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28</a:t>
            </a:fld>
            <a:endParaRPr lang="ru-RU"/>
          </a:p>
        </p:txBody>
      </p:sp>
      <p:sp>
        <p:nvSpPr>
          <p:cNvPr id="8" name="Содержимое 2"/>
          <p:cNvSpPr>
            <a:spLocks noGrp="1"/>
          </p:cNvSpPr>
          <p:nvPr>
            <p:ph sz="half" idx="1"/>
          </p:nvPr>
        </p:nvSpPr>
        <p:spPr>
          <a:xfrm>
            <a:off x="35496" y="1059582"/>
            <a:ext cx="9108504" cy="3816424"/>
          </a:xfrm>
          <a:noFill/>
        </p:spPr>
        <p:txBody>
          <a:bodyPr>
            <a:noAutofit/>
          </a:bodyPr>
          <a:lstStyle/>
          <a:p>
            <a:pPr marL="0" indent="0">
              <a:buNone/>
            </a:pPr>
            <a:r>
              <a:rPr lang="ru-RU" sz="1400" b="1" dirty="0">
                <a:solidFill>
                  <a:srgbClr val="FF0000"/>
                </a:solidFill>
                <a:latin typeface="HeliosCond" panose="020B7200000000000000" pitchFamily="34" charset="0"/>
              </a:rPr>
              <a:t>П</a:t>
            </a:r>
            <a:r>
              <a:rPr lang="ru-RU" sz="1400" b="1" dirty="0" smtClean="0">
                <a:solidFill>
                  <a:srgbClr val="FF0000"/>
                </a:solidFill>
                <a:latin typeface="HeliosCond" panose="020B7200000000000000" pitchFamily="34" charset="0"/>
              </a:rPr>
              <a:t>исьмо </a:t>
            </a:r>
            <a:r>
              <a:rPr lang="ru-RU" sz="1400" b="1" dirty="0">
                <a:solidFill>
                  <a:srgbClr val="FF0000"/>
                </a:solidFill>
                <a:latin typeface="HeliosCond" panose="020B7200000000000000" pitchFamily="34" charset="0"/>
              </a:rPr>
              <a:t>МЧС от 17.04.2025 № </a:t>
            </a:r>
            <a:r>
              <a:rPr lang="ru-RU" sz="1400" b="1" dirty="0" smtClean="0">
                <a:solidFill>
                  <a:srgbClr val="FF0000"/>
                </a:solidFill>
                <a:latin typeface="HeliosCond" panose="020B7200000000000000" pitchFamily="34" charset="0"/>
              </a:rPr>
              <a:t>ИВ-19-4-710</a:t>
            </a:r>
          </a:p>
          <a:p>
            <a:pPr marL="0" indent="0">
              <a:buNone/>
            </a:pPr>
            <a:r>
              <a:rPr lang="ru-RU" sz="1400" b="1" dirty="0">
                <a:latin typeface="HeliosCond" panose="020B7200000000000000" pitchFamily="34" charset="0"/>
              </a:rPr>
              <a:t>№19. </a:t>
            </a:r>
            <a:r>
              <a:rPr lang="ru-RU" sz="1400" b="1" dirty="0" err="1">
                <a:latin typeface="HeliosCond" panose="020B7200000000000000" pitchFamily="34" charset="0"/>
              </a:rPr>
              <a:t>Недопуск</a:t>
            </a:r>
            <a:r>
              <a:rPr lang="ru-RU" sz="1400" b="1" dirty="0">
                <a:latin typeface="HeliosCond" panose="020B7200000000000000" pitchFamily="34" charset="0"/>
              </a:rPr>
              <a:t> к работе лиц, не прошедших обучение по пожарной безопасности</a:t>
            </a:r>
          </a:p>
          <a:p>
            <a:pPr marL="0" indent="0">
              <a:buNone/>
            </a:pPr>
            <a:r>
              <a:rPr lang="ru-RU" sz="1400" b="1" dirty="0">
                <a:latin typeface="HeliosCond" panose="020B7200000000000000" pitchFamily="34" charset="0"/>
              </a:rPr>
              <a:t>Вопрос.</a:t>
            </a:r>
            <a:r>
              <a:rPr lang="ru-RU" sz="1400" dirty="0">
                <a:latin typeface="HeliosCond" panose="020B7200000000000000" pitchFamily="34" charset="0"/>
              </a:rPr>
              <a:t> В пункте 20 приказа МЧС России № 1120 указано, что лица показавшие неудовлетворительные результаты проверки знаний к трудовой деятельности не допускаются. Также не указано на какой срок и кем оформляется отстранение от выполнения трудовой деятельности.</a:t>
            </a:r>
          </a:p>
          <a:p>
            <a:pPr marL="0" indent="0">
              <a:buNone/>
            </a:pPr>
            <a:r>
              <a:rPr lang="ru-RU" sz="1400" b="1" dirty="0">
                <a:latin typeface="HeliosCond" panose="020B7200000000000000" pitchFamily="34" charset="0"/>
              </a:rPr>
              <a:t>Ответ МЧС.</a:t>
            </a:r>
            <a:r>
              <a:rPr lang="ru-RU" sz="1400" dirty="0">
                <a:latin typeface="HeliosCond" panose="020B7200000000000000" pitchFamily="34" charset="0"/>
              </a:rPr>
              <a:t> В соответствии с подпунктом 5 пункта 2 приказа МЧС России № 1120 форму реализации и процедуру проведения проверки соответствия знаний и умений лиц, осуществляющих трудовую деятельность на объектах защиты, требованиям, предусмотренным программами противопожарного инструктажа, </a:t>
            </a:r>
            <a:r>
              <a:rPr lang="ru-RU" sz="1400" b="1" dirty="0">
                <a:latin typeface="HeliosCond" panose="020B7200000000000000" pitchFamily="34" charset="0"/>
              </a:rPr>
              <a:t>определяет руководитель организации (гражданин)</a:t>
            </a:r>
            <a:r>
              <a:rPr lang="ru-RU" sz="1400" dirty="0">
                <a:latin typeface="HeliosCond" panose="020B7200000000000000" pitchFamily="34" charset="0"/>
              </a:rPr>
              <a:t>.</a:t>
            </a:r>
          </a:p>
          <a:p>
            <a:pPr marL="0" indent="0">
              <a:buNone/>
            </a:pPr>
            <a:r>
              <a:rPr lang="ru-RU" sz="1400" dirty="0" smtClean="0">
                <a:latin typeface="HeliosCond" panose="020B7200000000000000" pitchFamily="34" charset="0"/>
              </a:rPr>
              <a:t>.</a:t>
            </a:r>
            <a:endParaRPr lang="ru-RU" sz="1400" dirty="0">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1.5. </a:t>
            </a:r>
            <a:r>
              <a:rPr lang="ru-RU" sz="3600" b="1" dirty="0">
                <a:solidFill>
                  <a:schemeClr val="bg1"/>
                </a:solidFill>
              </a:rPr>
              <a:t>ЗАКОНОДАТЕЛЬСТВО</a:t>
            </a:r>
          </a:p>
        </p:txBody>
      </p:sp>
    </p:spTree>
    <p:extLst>
      <p:ext uri="{BB962C8B-B14F-4D97-AF65-F5344CB8AC3E}">
        <p14:creationId xmlns:p14="http://schemas.microsoft.com/office/powerpoint/2010/main" val="241829871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29</a:t>
            </a:fld>
            <a:endParaRPr lang="ru-RU"/>
          </a:p>
        </p:txBody>
      </p:sp>
      <p:sp>
        <p:nvSpPr>
          <p:cNvPr id="8" name="Содержимое 2"/>
          <p:cNvSpPr>
            <a:spLocks noGrp="1"/>
          </p:cNvSpPr>
          <p:nvPr>
            <p:ph sz="half" idx="1"/>
          </p:nvPr>
        </p:nvSpPr>
        <p:spPr>
          <a:xfrm>
            <a:off x="35496" y="1059582"/>
            <a:ext cx="9108504" cy="3816424"/>
          </a:xfrm>
          <a:noFill/>
        </p:spPr>
        <p:txBody>
          <a:bodyPr>
            <a:noAutofit/>
          </a:bodyPr>
          <a:lstStyle/>
          <a:p>
            <a:pPr marL="0" indent="0">
              <a:buNone/>
            </a:pPr>
            <a:r>
              <a:rPr lang="ru-RU" sz="1400" b="1" dirty="0">
                <a:solidFill>
                  <a:srgbClr val="FF0000"/>
                </a:solidFill>
                <a:latin typeface="HeliosCond" panose="020B7200000000000000" pitchFamily="34" charset="0"/>
              </a:rPr>
              <a:t>П</a:t>
            </a:r>
            <a:r>
              <a:rPr lang="ru-RU" sz="1400" b="1" dirty="0" smtClean="0">
                <a:solidFill>
                  <a:srgbClr val="FF0000"/>
                </a:solidFill>
                <a:latin typeface="HeliosCond" panose="020B7200000000000000" pitchFamily="34" charset="0"/>
              </a:rPr>
              <a:t>исьмо </a:t>
            </a:r>
            <a:r>
              <a:rPr lang="ru-RU" sz="1400" b="1" dirty="0">
                <a:solidFill>
                  <a:srgbClr val="FF0000"/>
                </a:solidFill>
                <a:latin typeface="HeliosCond" panose="020B7200000000000000" pitchFamily="34" charset="0"/>
              </a:rPr>
              <a:t>МЧС от 17.04.2025 № </a:t>
            </a:r>
            <a:r>
              <a:rPr lang="ru-RU" sz="1400" b="1" dirty="0" smtClean="0">
                <a:solidFill>
                  <a:srgbClr val="FF0000"/>
                </a:solidFill>
                <a:latin typeface="HeliosCond" panose="020B7200000000000000" pitchFamily="34" charset="0"/>
              </a:rPr>
              <a:t>ИВ-19-4-710</a:t>
            </a:r>
          </a:p>
          <a:p>
            <a:pPr marL="0" indent="0">
              <a:buNone/>
            </a:pPr>
            <a:r>
              <a:rPr lang="ru-RU" sz="1400" b="1" dirty="0">
                <a:latin typeface="HeliosCond" panose="020B7200000000000000" pitchFamily="34" charset="0"/>
              </a:rPr>
              <a:t>№20. Вводный противопожарный инструктаж для подрядных организаций</a:t>
            </a:r>
          </a:p>
          <a:p>
            <a:pPr marL="0" indent="0">
              <a:buNone/>
            </a:pPr>
            <a:r>
              <a:rPr lang="ru-RU" sz="1400" b="1" dirty="0">
                <a:latin typeface="HeliosCond" panose="020B7200000000000000" pitchFamily="34" charset="0"/>
              </a:rPr>
              <a:t>Вопрос.</a:t>
            </a:r>
            <a:r>
              <a:rPr lang="ru-RU" sz="1400" dirty="0">
                <a:latin typeface="HeliosCond" panose="020B7200000000000000" pitchFamily="34" charset="0"/>
              </a:rPr>
              <a:t> Является ли обязанностью проведение вводного противопожарного инструктажа для работников подрядных организаций?</a:t>
            </a:r>
          </a:p>
          <a:p>
            <a:pPr marL="0" indent="0">
              <a:buNone/>
            </a:pPr>
            <a:r>
              <a:rPr lang="ru-RU" sz="1400" b="1" dirty="0">
                <a:latin typeface="HeliosCond" panose="020B7200000000000000" pitchFamily="34" charset="0"/>
              </a:rPr>
              <a:t>Ответ МЧС. </a:t>
            </a:r>
            <a:r>
              <a:rPr lang="ru-RU" sz="1400" dirty="0">
                <a:latin typeface="HeliosCond" panose="020B7200000000000000" pitchFamily="34" charset="0"/>
              </a:rPr>
              <a:t>Пунктом 3 Правил противопожарного режима установлено, что лица допускаются к работе на объекте защиты только после прохождения обучения мерам пожарной безопасности. Аналогичные требования установлены пунктом 1 приложения № 1 к приказу МЧС России № 1120. Пунктом 5 приложения № 1 к приказу МЧС России № 1120 установлено, что противопожарный инструктаж проводится в целях доведения до лиц, осуществляющих трудовую или служебную деятельность, обязательных требований пожарной безопасности, ознакомления с пожарной и взрывопожарной опасностью технологических процессов, производств и оборудования, имеющимися на объекте защиты системами предотвращения пожаров и противопожарной защиты, а также отработки действий в случае возникновения пожара. При этом, пунктом 2 приложения № 1 к приказу МЧС России № 1120 установлено, что </a:t>
            </a:r>
            <a:r>
              <a:rPr lang="ru-RU" sz="1400" b="1" dirty="0">
                <a:latin typeface="HeliosCond" panose="020B7200000000000000" pitchFamily="34" charset="0"/>
              </a:rPr>
              <a:t>руководитель организации (гражданин) определяет в зависимости от структуры объекта защиты и численности работников или служащих порядок и сроки обучения лиц</a:t>
            </a:r>
            <a:r>
              <a:rPr lang="ru-RU" sz="1400" dirty="0">
                <a:latin typeface="HeliosCond" panose="020B7200000000000000" pitchFamily="34" charset="0"/>
              </a:rPr>
              <a:t>, осуществляющих трудовую или служебную деятельность, по программам противопожарного инструктажа, с учетом требований нормативных правовых актов Российской Федерации</a:t>
            </a:r>
          </a:p>
          <a:p>
            <a:pPr marL="0" indent="0">
              <a:buNone/>
            </a:pPr>
            <a:r>
              <a:rPr lang="ru-RU" sz="1400" dirty="0" smtClean="0">
                <a:latin typeface="HeliosCond" panose="020B7200000000000000" pitchFamily="34" charset="0"/>
              </a:rPr>
              <a:t>.</a:t>
            </a:r>
            <a:endParaRPr lang="ru-RU" sz="1400" dirty="0">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1.5. </a:t>
            </a:r>
            <a:r>
              <a:rPr lang="ru-RU" sz="3600" b="1" dirty="0">
                <a:solidFill>
                  <a:schemeClr val="bg1"/>
                </a:solidFill>
              </a:rPr>
              <a:t>ЗАКОНОДАТЕЛЬСТВО</a:t>
            </a:r>
          </a:p>
        </p:txBody>
      </p:sp>
    </p:spTree>
    <p:extLst>
      <p:ext uri="{BB962C8B-B14F-4D97-AF65-F5344CB8AC3E}">
        <p14:creationId xmlns:p14="http://schemas.microsoft.com/office/powerpoint/2010/main" val="32925688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30</a:t>
            </a:fld>
            <a:endParaRPr lang="ru-RU"/>
          </a:p>
        </p:txBody>
      </p:sp>
      <p:sp>
        <p:nvSpPr>
          <p:cNvPr id="8" name="Содержимое 2"/>
          <p:cNvSpPr>
            <a:spLocks noGrp="1"/>
          </p:cNvSpPr>
          <p:nvPr>
            <p:ph sz="half" idx="1"/>
          </p:nvPr>
        </p:nvSpPr>
        <p:spPr>
          <a:xfrm>
            <a:off x="35496" y="1059582"/>
            <a:ext cx="9108504" cy="3387278"/>
          </a:xfrm>
          <a:noFill/>
        </p:spPr>
        <p:txBody>
          <a:bodyPr>
            <a:noAutofit/>
          </a:bodyPr>
          <a:lstStyle/>
          <a:p>
            <a:pPr marL="0" indent="0">
              <a:buNone/>
            </a:pPr>
            <a:r>
              <a:rPr lang="ru-RU" sz="1800" b="1" dirty="0" smtClean="0">
                <a:solidFill>
                  <a:srgbClr val="FF0000"/>
                </a:solidFill>
                <a:latin typeface="HeliosCond" panose="020B7200000000000000" pitchFamily="34" charset="0"/>
              </a:rPr>
              <a:t>Приказ Минздрава РФ от 11.04.2025 №196н </a:t>
            </a:r>
          </a:p>
          <a:p>
            <a:pPr marL="0" indent="0">
              <a:buNone/>
            </a:pPr>
            <a:r>
              <a:rPr lang="ru-RU" sz="1400" b="1" dirty="0">
                <a:latin typeface="HeliosCond" panose="020B7200000000000000" pitchFamily="34" charset="0"/>
              </a:rPr>
              <a:t>“Об утверждении учетной формы № 315-1/у "Медицинское заключение о характере полученных повреждений здоровья в результате несчастного случая на производстве и степени их тяжести", учетной формы N 316-1/у "Медицинское заключение об </a:t>
            </a:r>
            <a:r>
              <a:rPr lang="ru-RU" sz="1400" b="1" dirty="0" smtClean="0">
                <a:latin typeface="HeliosCond" panose="020B7200000000000000" pitchFamily="34" charset="0"/>
              </a:rPr>
              <a:t>установлении </a:t>
            </a:r>
            <a:r>
              <a:rPr lang="ru-RU" sz="1400" b="1" dirty="0">
                <a:latin typeface="HeliosCond" panose="020B7200000000000000" pitchFamily="34" charset="0"/>
              </a:rPr>
              <a:t>заключительного диагноза пострадавшего в результате несчастного случая на </a:t>
            </a:r>
            <a:r>
              <a:rPr lang="ru-RU" sz="1400" b="1" dirty="0" smtClean="0">
                <a:latin typeface="HeliosCond" panose="020B7200000000000000" pitchFamily="34" charset="0"/>
              </a:rPr>
              <a:t>производстве«</a:t>
            </a:r>
          </a:p>
          <a:p>
            <a:pPr marL="0" indent="0">
              <a:buNone/>
            </a:pPr>
            <a:endParaRPr lang="ru-RU" sz="1400" b="1" dirty="0">
              <a:latin typeface="HeliosCond" panose="020B7200000000000000" pitchFamily="34" charset="0"/>
            </a:endParaRPr>
          </a:p>
          <a:p>
            <a:pPr marL="0" indent="0">
              <a:buNone/>
            </a:pPr>
            <a:r>
              <a:rPr lang="ru-RU" sz="1400" b="1" dirty="0" smtClean="0">
                <a:latin typeface="HeliosCond" panose="020B7200000000000000" pitchFamily="34" charset="0"/>
              </a:rPr>
              <a:t>Действует: с 01.09.2025 по 01.09.2031</a:t>
            </a:r>
          </a:p>
          <a:p>
            <a:pPr marL="0" indent="0">
              <a:buNone/>
            </a:pPr>
            <a:r>
              <a:rPr lang="ru-RU" sz="1400" b="1" dirty="0" smtClean="0">
                <a:latin typeface="HeliosCond" panose="020B7200000000000000" pitchFamily="34" charset="0"/>
              </a:rPr>
              <a:t>Регистрация в Минюсте </a:t>
            </a:r>
            <a:r>
              <a:rPr lang="ru-RU" sz="1400" b="1" dirty="0">
                <a:latin typeface="HeliosCond" panose="020B7200000000000000" pitchFamily="34" charset="0"/>
              </a:rPr>
              <a:t>№ </a:t>
            </a:r>
            <a:r>
              <a:rPr lang="ru-RU" sz="1400" b="1" dirty="0" smtClean="0">
                <a:latin typeface="HeliosCond" panose="020B7200000000000000" pitchFamily="34" charset="0"/>
              </a:rPr>
              <a:t>82219</a:t>
            </a:r>
          </a:p>
          <a:p>
            <a:pPr marL="0" indent="0">
              <a:buNone/>
            </a:pPr>
            <a:endParaRPr lang="ru-RU" sz="1400" b="1" dirty="0">
              <a:latin typeface="HeliosCond" panose="020B7200000000000000" pitchFamily="34" charset="0"/>
            </a:endParaRPr>
          </a:p>
          <a:p>
            <a:pPr marL="0" indent="0">
              <a:buNone/>
            </a:pPr>
            <a:r>
              <a:rPr lang="ru-RU" sz="1400" b="1" dirty="0" smtClean="0">
                <a:latin typeface="HeliosCond" panose="020B7200000000000000" pitchFamily="34" charset="0"/>
              </a:rPr>
              <a:t>Приказ утверждает новые формы 315-1/у и 316-1/у</a:t>
            </a:r>
            <a:endParaRPr lang="ru-RU" sz="1400" b="1" dirty="0">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1.6. </a:t>
            </a:r>
            <a:r>
              <a:rPr lang="ru-RU" sz="3600" b="1" dirty="0">
                <a:solidFill>
                  <a:schemeClr val="bg1"/>
                </a:solidFill>
              </a:rPr>
              <a:t>ЗАКОНОДАТЕЛЬСТВО</a:t>
            </a:r>
          </a:p>
        </p:txBody>
      </p:sp>
    </p:spTree>
    <p:extLst>
      <p:ext uri="{BB962C8B-B14F-4D97-AF65-F5344CB8AC3E}">
        <p14:creationId xmlns:p14="http://schemas.microsoft.com/office/powerpoint/2010/main" val="363045212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31</a:t>
            </a:fld>
            <a:endParaRPr lang="ru-RU"/>
          </a:p>
        </p:txBody>
      </p:sp>
      <p:sp>
        <p:nvSpPr>
          <p:cNvPr id="8" name="Содержимое 2"/>
          <p:cNvSpPr>
            <a:spLocks noGrp="1"/>
          </p:cNvSpPr>
          <p:nvPr>
            <p:ph sz="half" idx="1"/>
          </p:nvPr>
        </p:nvSpPr>
        <p:spPr>
          <a:xfrm>
            <a:off x="35496" y="1059582"/>
            <a:ext cx="9108504" cy="3387278"/>
          </a:xfrm>
          <a:noFill/>
        </p:spPr>
        <p:txBody>
          <a:bodyPr>
            <a:noAutofit/>
          </a:bodyPr>
          <a:lstStyle/>
          <a:p>
            <a:pPr marL="0" indent="0">
              <a:buNone/>
            </a:pPr>
            <a:r>
              <a:rPr lang="ru-RU" sz="1400" b="1" dirty="0" smtClean="0">
                <a:solidFill>
                  <a:srgbClr val="FF0000"/>
                </a:solidFill>
                <a:latin typeface="HeliosCond" panose="020B7200000000000000" pitchFamily="34" charset="0"/>
              </a:rPr>
              <a:t>315-1/у</a:t>
            </a:r>
          </a:p>
          <a:p>
            <a:pPr marL="0" indent="0">
              <a:buNone/>
            </a:pPr>
            <a:r>
              <a:rPr lang="ru-RU" sz="1400" dirty="0">
                <a:latin typeface="HeliosCond" panose="020B7200000000000000" pitchFamily="34" charset="0"/>
              </a:rPr>
              <a:t>Существенные отличия.</a:t>
            </a:r>
          </a:p>
          <a:p>
            <a:r>
              <a:rPr lang="ru-RU" sz="1400" dirty="0">
                <a:latin typeface="HeliosCond" panose="020B7200000000000000" pitchFamily="34" charset="0"/>
              </a:rPr>
              <a:t>старая форма, в отличии от новой, не предполагала выдачу её работодателям – физическим лицам. В новой форме виды работодателей привели в соответствие с действующей редакцией ТК РФ;</a:t>
            </a:r>
          </a:p>
          <a:p>
            <a:r>
              <a:rPr lang="ru-RU" sz="1400" dirty="0">
                <a:latin typeface="HeliosCond" panose="020B7200000000000000" pitchFamily="34" charset="0"/>
              </a:rPr>
              <a:t>в новой форме, в отличии от старой, чётко нужно указать дату выдачи заключения;</a:t>
            </a:r>
          </a:p>
          <a:p>
            <a:r>
              <a:rPr lang="ru-RU" sz="1400" dirty="0">
                <a:latin typeface="HeliosCond" panose="020B7200000000000000" pitchFamily="34" charset="0"/>
              </a:rPr>
              <a:t>подписывать новую форму вправе только руководитель медицинской организации или уполномоченное им лицо;</a:t>
            </a:r>
          </a:p>
          <a:p>
            <a:r>
              <a:rPr lang="ru-RU" sz="1400" dirty="0">
                <a:latin typeface="HeliosCond" panose="020B7200000000000000" pitchFamily="34" charset="0"/>
              </a:rPr>
              <a:t>подпись может быть электронной, как и само заключение.</a:t>
            </a:r>
          </a:p>
          <a:p>
            <a:pPr marL="0" indent="0">
              <a:buNone/>
            </a:pPr>
            <a:r>
              <a:rPr lang="ru-RU" sz="1400" b="1" dirty="0" smtClean="0">
                <a:solidFill>
                  <a:srgbClr val="FF0000"/>
                </a:solidFill>
                <a:latin typeface="HeliosCond" panose="020B7200000000000000" pitchFamily="34" charset="0"/>
              </a:rPr>
              <a:t>316-1/у</a:t>
            </a:r>
            <a:endParaRPr lang="ru-RU" sz="1400" b="1" dirty="0">
              <a:solidFill>
                <a:srgbClr val="FF0000"/>
              </a:solidFill>
              <a:latin typeface="HeliosCond" panose="020B7200000000000000" pitchFamily="34" charset="0"/>
            </a:endParaRPr>
          </a:p>
          <a:p>
            <a:pPr marL="0" indent="0">
              <a:buNone/>
            </a:pPr>
            <a:r>
              <a:rPr lang="ru-RU" sz="1400" dirty="0">
                <a:latin typeface="HeliosCond" panose="020B7200000000000000" pitchFamily="34" charset="0"/>
              </a:rPr>
              <a:t>При сравнении форм этих заключений выявлены те же отличия, что упомянуты выше, а также:</a:t>
            </a:r>
          </a:p>
          <a:p>
            <a:r>
              <a:rPr lang="ru-RU" sz="1400" dirty="0">
                <a:latin typeface="HeliosCond" panose="020B7200000000000000" pitchFamily="34" charset="0"/>
              </a:rPr>
              <a:t>исключили упоминание о лечении заболевании, не связанных с несчастным случаем на производстве;</a:t>
            </a:r>
          </a:p>
          <a:p>
            <a:r>
              <a:rPr lang="ru-RU" sz="1400" dirty="0">
                <a:latin typeface="HeliosCond" panose="020B7200000000000000" pitchFamily="34" charset="0"/>
              </a:rPr>
              <a:t>указание последствий несчастного случая на производстве (выздоровление; рекомендован перевод на другую работу; установлена инвалидность III, II, I групп; летальный исход) заменили на указание кода заключительного диагноза по МКБ.</a:t>
            </a: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1.6. </a:t>
            </a:r>
            <a:r>
              <a:rPr lang="ru-RU" sz="3600" b="1" dirty="0">
                <a:solidFill>
                  <a:schemeClr val="bg1"/>
                </a:solidFill>
              </a:rPr>
              <a:t>ЗАКОНОДАТЕЛЬСТВО</a:t>
            </a:r>
          </a:p>
        </p:txBody>
      </p:sp>
    </p:spTree>
    <p:extLst>
      <p:ext uri="{BB962C8B-B14F-4D97-AF65-F5344CB8AC3E}">
        <p14:creationId xmlns:p14="http://schemas.microsoft.com/office/powerpoint/2010/main" val="173923913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32</a:t>
            </a:fld>
            <a:endParaRPr lang="ru-RU"/>
          </a:p>
        </p:txBody>
      </p:sp>
      <p:sp>
        <p:nvSpPr>
          <p:cNvPr id="8" name="Содержимое 2"/>
          <p:cNvSpPr>
            <a:spLocks noGrp="1"/>
          </p:cNvSpPr>
          <p:nvPr>
            <p:ph sz="half" idx="1"/>
          </p:nvPr>
        </p:nvSpPr>
        <p:spPr>
          <a:xfrm>
            <a:off x="35496" y="1059582"/>
            <a:ext cx="9108504" cy="3387278"/>
          </a:xfrm>
          <a:noFill/>
        </p:spPr>
        <p:txBody>
          <a:bodyPr>
            <a:noAutofit/>
          </a:bodyPr>
          <a:lstStyle/>
          <a:p>
            <a:pPr marL="0" indent="0">
              <a:buNone/>
            </a:pPr>
            <a:r>
              <a:rPr lang="ru-RU" sz="1800" b="1" dirty="0" smtClean="0">
                <a:solidFill>
                  <a:srgbClr val="FF0000"/>
                </a:solidFill>
                <a:latin typeface="HeliosCond" panose="020B7200000000000000" pitchFamily="34" charset="0"/>
              </a:rPr>
              <a:t>Законопроект </a:t>
            </a:r>
            <a:r>
              <a:rPr lang="ru-RU" sz="1800" b="1" dirty="0">
                <a:solidFill>
                  <a:srgbClr val="FF0000"/>
                </a:solidFill>
                <a:latin typeface="HeliosCond" panose="020B7200000000000000" pitchFamily="34" charset="0"/>
              </a:rPr>
              <a:t>№ </a:t>
            </a:r>
            <a:r>
              <a:rPr lang="ru-RU" sz="1800" b="1" dirty="0" smtClean="0">
                <a:solidFill>
                  <a:srgbClr val="FF0000"/>
                </a:solidFill>
                <a:latin typeface="HeliosCond" panose="020B7200000000000000" pitchFamily="34" charset="0"/>
              </a:rPr>
              <a:t>914755-8 «Внесение изменений в ст.5.27.1 КоАП» </a:t>
            </a:r>
          </a:p>
          <a:p>
            <a:pPr marL="0" indent="0">
              <a:buNone/>
            </a:pPr>
            <a:endParaRPr lang="ru-RU" sz="900" b="1" dirty="0" smtClean="0">
              <a:solidFill>
                <a:srgbClr val="FF0000"/>
              </a:solidFill>
              <a:latin typeface="HeliosCond" panose="020B7200000000000000" pitchFamily="34" charset="0"/>
            </a:endParaRPr>
          </a:p>
          <a:p>
            <a:pPr marL="0" indent="0">
              <a:buNone/>
            </a:pPr>
            <a:r>
              <a:rPr lang="ru-RU" sz="1400" dirty="0" smtClean="0">
                <a:latin typeface="HeliosCond" panose="020B7200000000000000" pitchFamily="34" charset="0"/>
              </a:rPr>
              <a:t>Введение </a:t>
            </a:r>
            <a:r>
              <a:rPr lang="ru-RU" sz="1400" dirty="0">
                <a:latin typeface="HeliosCond" panose="020B7200000000000000" pitchFamily="34" charset="0"/>
              </a:rPr>
              <a:t>штрафов за сокрытие, умышленное искажение или несвоевременное сообщение работодателем или его уполномоченным лицом полной и достоверной информации о несчастном случае в территориальный орган </a:t>
            </a:r>
            <a:r>
              <a:rPr lang="ru-RU" sz="1400" dirty="0" err="1">
                <a:latin typeface="HeliosCond" panose="020B7200000000000000" pitchFamily="34" charset="0"/>
              </a:rPr>
              <a:t>Роструда</a:t>
            </a:r>
            <a:r>
              <a:rPr lang="ru-RU" sz="1400" dirty="0">
                <a:latin typeface="HeliosCond" panose="020B7200000000000000" pitchFamily="34" charset="0"/>
              </a:rPr>
              <a:t> и исполнительный орган </a:t>
            </a:r>
            <a:r>
              <a:rPr lang="ru-RU" sz="1400" dirty="0" smtClean="0">
                <a:latin typeface="HeliosCond" panose="020B7200000000000000" pitchFamily="34" charset="0"/>
              </a:rPr>
              <a:t>страховщика</a:t>
            </a:r>
          </a:p>
          <a:p>
            <a:pPr marL="0" indent="0" fontAlgn="base">
              <a:buNone/>
            </a:pPr>
            <a:endParaRPr lang="ru-RU" sz="1400" u="sng" dirty="0">
              <a:latin typeface="HeliosCond" panose="020B7200000000000000" pitchFamily="34" charset="0"/>
            </a:endParaRPr>
          </a:p>
          <a:p>
            <a:pPr marL="0" indent="0" fontAlgn="base">
              <a:buNone/>
            </a:pPr>
            <a:r>
              <a:rPr lang="ru-RU" sz="1400" dirty="0" smtClean="0">
                <a:latin typeface="HeliosCond" panose="020B7200000000000000" pitchFamily="34" charset="0"/>
              </a:rPr>
              <a:t>Проект</a:t>
            </a:r>
            <a:r>
              <a:rPr lang="ru-RU" sz="1400" dirty="0">
                <a:latin typeface="HeliosCond" panose="020B7200000000000000" pitchFamily="34" charset="0"/>
              </a:rPr>
              <a:t> </a:t>
            </a:r>
            <a:r>
              <a:rPr lang="ru-RU" sz="1400" dirty="0" smtClean="0">
                <a:latin typeface="HeliosCond" panose="020B7200000000000000" pitchFamily="34" charset="0"/>
              </a:rPr>
              <a:t>определяет размер </a:t>
            </a:r>
            <a:r>
              <a:rPr lang="ru-RU" sz="1400" dirty="0">
                <a:latin typeface="HeliosCond" panose="020B7200000000000000" pitchFamily="34" charset="0"/>
              </a:rPr>
              <a:t>административного наказания, а именно:</a:t>
            </a:r>
          </a:p>
          <a:p>
            <a:pPr fontAlgn="base"/>
            <a:r>
              <a:rPr lang="ru-RU" sz="1400" dirty="0">
                <a:latin typeface="HeliosCond" panose="020B7200000000000000" pitchFamily="34" charset="0"/>
              </a:rPr>
              <a:t>- для физических лиц - от 1000 до 3000 руб.;</a:t>
            </a:r>
          </a:p>
          <a:p>
            <a:pPr fontAlgn="base"/>
            <a:r>
              <a:rPr lang="ru-RU" sz="1400" dirty="0">
                <a:latin typeface="HeliosCond" panose="020B7200000000000000" pitchFamily="34" charset="0"/>
              </a:rPr>
              <a:t>- для должностных лиц - от 20000 до 30000 руб.;</a:t>
            </a:r>
          </a:p>
          <a:p>
            <a:pPr fontAlgn="base"/>
            <a:r>
              <a:rPr lang="ru-RU" sz="1400" dirty="0">
                <a:latin typeface="HeliosCond" panose="020B7200000000000000" pitchFamily="34" charset="0"/>
              </a:rPr>
              <a:t>- для ИП - от 20000 до 30000 руб.;</a:t>
            </a:r>
          </a:p>
          <a:p>
            <a:pPr fontAlgn="base"/>
            <a:r>
              <a:rPr lang="ru-RU" sz="1400" dirty="0">
                <a:latin typeface="HeliosCond" panose="020B7200000000000000" pitchFamily="34" charset="0"/>
              </a:rPr>
              <a:t>- для юридических лиц - от 130000 до 150000 руб.</a:t>
            </a:r>
          </a:p>
          <a:p>
            <a:pPr marL="0" indent="0">
              <a:buNone/>
            </a:pPr>
            <a:endParaRPr lang="ru-RU" sz="1400" dirty="0" smtClean="0">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1.7. </a:t>
            </a:r>
            <a:r>
              <a:rPr lang="ru-RU" sz="3600" b="1" dirty="0">
                <a:solidFill>
                  <a:schemeClr val="bg1"/>
                </a:solidFill>
              </a:rPr>
              <a:t>ЗАКОНОДАТЕЛЬСТВО</a:t>
            </a:r>
          </a:p>
        </p:txBody>
      </p:sp>
    </p:spTree>
    <p:extLst>
      <p:ext uri="{BB962C8B-B14F-4D97-AF65-F5344CB8AC3E}">
        <p14:creationId xmlns:p14="http://schemas.microsoft.com/office/powerpoint/2010/main" val="153472710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33</a:t>
            </a:fld>
            <a:endParaRPr lang="ru-RU"/>
          </a:p>
        </p:txBody>
      </p:sp>
      <p:sp>
        <p:nvSpPr>
          <p:cNvPr id="8" name="Содержимое 2"/>
          <p:cNvSpPr>
            <a:spLocks noGrp="1"/>
          </p:cNvSpPr>
          <p:nvPr>
            <p:ph sz="half" idx="1"/>
          </p:nvPr>
        </p:nvSpPr>
        <p:spPr>
          <a:xfrm>
            <a:off x="35496" y="1059582"/>
            <a:ext cx="9108504" cy="3387278"/>
          </a:xfrm>
          <a:noFill/>
        </p:spPr>
        <p:txBody>
          <a:bodyPr>
            <a:noAutofit/>
          </a:bodyPr>
          <a:lstStyle/>
          <a:p>
            <a:pPr marL="0" indent="0">
              <a:buNone/>
            </a:pPr>
            <a:r>
              <a:rPr lang="ru-RU" sz="1800" b="1" dirty="0" smtClean="0">
                <a:solidFill>
                  <a:srgbClr val="FF0000"/>
                </a:solidFill>
                <a:latin typeface="HeliosCond" panose="020B7200000000000000" pitchFamily="34" charset="0"/>
              </a:rPr>
              <a:t>Письмо Минтруда РФ </a:t>
            </a:r>
            <a:r>
              <a:rPr lang="ru-RU" sz="1800" b="1" dirty="0">
                <a:solidFill>
                  <a:srgbClr val="FF0000"/>
                </a:solidFill>
                <a:latin typeface="HeliosCond" panose="020B7200000000000000" pitchFamily="34" charset="0"/>
              </a:rPr>
              <a:t>от 13 января 2025 года № </a:t>
            </a:r>
            <a:r>
              <a:rPr lang="ru-RU" sz="1800" b="1" dirty="0" smtClean="0">
                <a:solidFill>
                  <a:srgbClr val="FF0000"/>
                </a:solidFill>
                <a:latin typeface="HeliosCond" panose="020B7200000000000000" pitchFamily="34" charset="0"/>
              </a:rPr>
              <a:t>16-6/3157654-168 «</a:t>
            </a:r>
            <a:r>
              <a:rPr lang="ru-RU" sz="1800" b="1" dirty="0">
                <a:solidFill>
                  <a:srgbClr val="FF0000"/>
                </a:solidFill>
                <a:latin typeface="HeliosCond" panose="020B7200000000000000" pitchFamily="34" charset="0"/>
              </a:rPr>
              <a:t>О статусе приказа Минздрава СССР от 29 января 1988 г. № </a:t>
            </a:r>
            <a:r>
              <a:rPr lang="ru-RU" sz="1800" b="1" dirty="0" smtClean="0">
                <a:solidFill>
                  <a:srgbClr val="FF0000"/>
                </a:solidFill>
                <a:latin typeface="HeliosCond" panose="020B7200000000000000" pitchFamily="34" charset="0"/>
              </a:rPr>
              <a:t>65»</a:t>
            </a:r>
          </a:p>
          <a:p>
            <a:pPr marL="0" indent="0">
              <a:buNone/>
            </a:pPr>
            <a:endParaRPr lang="ru-RU" sz="1400" b="1" dirty="0" smtClean="0">
              <a:solidFill>
                <a:srgbClr val="FF0000"/>
              </a:solidFill>
              <a:latin typeface="HeliosCond" panose="020B7200000000000000" pitchFamily="34" charset="0"/>
            </a:endParaRPr>
          </a:p>
          <a:p>
            <a:pPr marL="0" indent="0" fontAlgn="base">
              <a:buNone/>
            </a:pPr>
            <a:r>
              <a:rPr lang="ru-RU" sz="1400" dirty="0" smtClean="0">
                <a:latin typeface="HeliosCond" panose="020B7200000000000000" pitchFamily="34" charset="0"/>
              </a:rPr>
              <a:t>Если коротко:</a:t>
            </a:r>
            <a:endParaRPr lang="ru-RU" sz="1400" dirty="0">
              <a:latin typeface="HeliosCond" panose="020B7200000000000000" pitchFamily="34" charset="0"/>
            </a:endParaRPr>
          </a:p>
          <a:p>
            <a:pPr marL="0" indent="0" fontAlgn="base">
              <a:buNone/>
            </a:pPr>
            <a:r>
              <a:rPr lang="ru-RU" sz="1400" dirty="0" smtClean="0">
                <a:latin typeface="HeliosCond" panose="020B7200000000000000" pitchFamily="34" charset="0"/>
              </a:rPr>
              <a:t>- </a:t>
            </a:r>
            <a:r>
              <a:rPr lang="ru-RU" sz="1400" dirty="0">
                <a:latin typeface="HeliosCond" panose="020B7200000000000000" pitchFamily="34" charset="0"/>
              </a:rPr>
              <a:t> настоящее время в Единых типовых нормах выдачи СИЗ отсутствует большинство должностей медицинских и фармацевтических работников, предусмотренных Номенклатурой должностей медицинских работников и фармацевтических </a:t>
            </a:r>
            <a:r>
              <a:rPr lang="ru-RU" sz="1400" dirty="0" smtClean="0">
                <a:latin typeface="HeliosCond" panose="020B7200000000000000" pitchFamily="34" charset="0"/>
              </a:rPr>
              <a:t>работников (далее «Номенклатура»). </a:t>
            </a:r>
            <a:r>
              <a:rPr lang="ru-RU" sz="1400" dirty="0">
                <a:latin typeface="HeliosCond" panose="020B7200000000000000" pitchFamily="34" charset="0"/>
              </a:rPr>
              <a:t>Кроме того, приказом Минтруда № 767н предусмотрено обеспечение медицинских работников СИЗ в разрезе профессий (должностей) без указания их места работы, видов (рода) выполняемых работ;</a:t>
            </a:r>
          </a:p>
          <a:p>
            <a:pPr marL="0" indent="0" fontAlgn="base">
              <a:buNone/>
            </a:pPr>
            <a:r>
              <a:rPr lang="ru-RU" sz="1400" dirty="0" smtClean="0">
                <a:latin typeface="HeliosCond" panose="020B7200000000000000" pitchFamily="34" charset="0"/>
              </a:rPr>
              <a:t>- </a:t>
            </a:r>
            <a:r>
              <a:rPr lang="ru-RU" sz="1400" dirty="0">
                <a:latin typeface="HeliosCond" panose="020B7200000000000000" pitchFamily="34" charset="0"/>
              </a:rPr>
              <a:t>в целях обеспечения медработников СИЗ и сохранения их жизни и здоровья, Минздрав предложил Минтруду внести поправки в ЕТН, а также учесть при этом все должности медицинских и фармацевтических работников, предусмотренные Номенклатурой;</a:t>
            </a:r>
          </a:p>
          <a:p>
            <a:pPr marL="0" indent="0" fontAlgn="base">
              <a:buNone/>
            </a:pPr>
            <a:r>
              <a:rPr lang="ru-RU" sz="1400" dirty="0" smtClean="0">
                <a:latin typeface="HeliosCond" panose="020B7200000000000000" pitchFamily="34" charset="0"/>
              </a:rPr>
              <a:t>- </a:t>
            </a:r>
            <a:r>
              <a:rPr lang="ru-RU" sz="1400" dirty="0">
                <a:latin typeface="HeliosCond" panose="020B7200000000000000" pitchFamily="34" charset="0"/>
              </a:rPr>
              <a:t>отмечено, что приказ Минздрава СССР от 29.01.1988 № 65 "О введении Отраслевых норм бесплатной выдачи спецодежды, </a:t>
            </a:r>
            <a:r>
              <a:rPr lang="ru-RU" sz="1400" dirty="0" err="1">
                <a:latin typeface="HeliosCond" panose="020B7200000000000000" pitchFamily="34" charset="0"/>
              </a:rPr>
              <a:t>спецобуви</a:t>
            </a:r>
            <a:r>
              <a:rPr lang="ru-RU" sz="1400" dirty="0">
                <a:latin typeface="HeliosCond" panose="020B7200000000000000" pitchFamily="34" charset="0"/>
              </a:rPr>
              <a:t> и других средств индивидуальной защиты, а также норм санитарной одежды и санитарной обуви" применяется в части, не противоречащей законодательству.</a:t>
            </a: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1.8. </a:t>
            </a:r>
            <a:r>
              <a:rPr lang="ru-RU" sz="3600" b="1" dirty="0">
                <a:solidFill>
                  <a:schemeClr val="bg1"/>
                </a:solidFill>
              </a:rPr>
              <a:t>ЗАКОНОДАТЕЛЬСТВО</a:t>
            </a:r>
          </a:p>
        </p:txBody>
      </p:sp>
    </p:spTree>
    <p:extLst>
      <p:ext uri="{BB962C8B-B14F-4D97-AF65-F5344CB8AC3E}">
        <p14:creationId xmlns:p14="http://schemas.microsoft.com/office/powerpoint/2010/main" val="249508619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34</a:t>
            </a:fld>
            <a:endParaRPr lang="ru-RU"/>
          </a:p>
        </p:txBody>
      </p:sp>
      <p:sp>
        <p:nvSpPr>
          <p:cNvPr id="8" name="Содержимое 2"/>
          <p:cNvSpPr>
            <a:spLocks noGrp="1"/>
          </p:cNvSpPr>
          <p:nvPr>
            <p:ph sz="half" idx="1"/>
          </p:nvPr>
        </p:nvSpPr>
        <p:spPr>
          <a:xfrm>
            <a:off x="35496" y="1059581"/>
            <a:ext cx="9108504" cy="3707681"/>
          </a:xfrm>
          <a:noFill/>
        </p:spPr>
        <p:txBody>
          <a:bodyPr>
            <a:noAutofit/>
          </a:bodyPr>
          <a:lstStyle/>
          <a:p>
            <a:pPr marL="0" indent="0">
              <a:buNone/>
            </a:pPr>
            <a:r>
              <a:rPr lang="ru-RU" sz="1800" b="1" dirty="0" smtClean="0">
                <a:solidFill>
                  <a:srgbClr val="FF0000"/>
                </a:solidFill>
                <a:latin typeface="HeliosCond" panose="020B7200000000000000" pitchFamily="34" charset="0"/>
              </a:rPr>
              <a:t>Письмо </a:t>
            </a:r>
            <a:r>
              <a:rPr lang="ru-RU" sz="1800" b="1" dirty="0" err="1">
                <a:solidFill>
                  <a:srgbClr val="FF0000"/>
                </a:solidFill>
                <a:latin typeface="HeliosCond" panose="020B7200000000000000" pitchFamily="34" charset="0"/>
              </a:rPr>
              <a:t>Роструда</a:t>
            </a:r>
            <a:r>
              <a:rPr lang="ru-RU" sz="1800" b="1" dirty="0">
                <a:solidFill>
                  <a:srgbClr val="FF0000"/>
                </a:solidFill>
                <a:latin typeface="HeliosCond" panose="020B7200000000000000" pitchFamily="34" charset="0"/>
              </a:rPr>
              <a:t> от 11.12.2024 № </a:t>
            </a:r>
            <a:r>
              <a:rPr lang="ru-RU" sz="1800" b="1" dirty="0" smtClean="0">
                <a:solidFill>
                  <a:srgbClr val="FF0000"/>
                </a:solidFill>
                <a:latin typeface="HeliosCond" panose="020B7200000000000000" pitchFamily="34" charset="0"/>
              </a:rPr>
              <a:t>ПГ/24297-6-1</a:t>
            </a:r>
          </a:p>
          <a:p>
            <a:pPr marL="0" indent="0">
              <a:buNone/>
            </a:pPr>
            <a:r>
              <a:rPr lang="ru-RU" sz="1400" dirty="0" smtClean="0">
                <a:latin typeface="HeliosCond" panose="020B7200000000000000" pitchFamily="34" charset="0"/>
              </a:rPr>
              <a:t>Указано, </a:t>
            </a:r>
            <a:r>
              <a:rPr lang="ru-RU" sz="1400" dirty="0">
                <a:latin typeface="HeliosCond" panose="020B7200000000000000" pitchFamily="34" charset="0"/>
              </a:rPr>
              <a:t>что согласно ч. 1 ст. 198 ТК РФ, работодатель имеет право заключать с соискателем или с работником организации ученический договор на получение образования без отрыва или с отрывом от работы.</a:t>
            </a:r>
          </a:p>
          <a:p>
            <a:pPr marL="0" indent="0">
              <a:buNone/>
            </a:pPr>
            <a:r>
              <a:rPr lang="ru-RU" sz="1400" b="1" dirty="0">
                <a:latin typeface="HeliosCond" panose="020B7200000000000000" pitchFamily="34" charset="0"/>
              </a:rPr>
              <a:t>Ученический договор должен содержать (ч. 1 ст. 199 ТК РФ): </a:t>
            </a:r>
            <a:endParaRPr lang="ru-RU" sz="1400" dirty="0">
              <a:latin typeface="HeliosCond" panose="020B7200000000000000" pitchFamily="34" charset="0"/>
            </a:endParaRPr>
          </a:p>
          <a:p>
            <a:r>
              <a:rPr lang="ru-RU" sz="1400" dirty="0">
                <a:latin typeface="HeliosCond" panose="020B7200000000000000" pitchFamily="34" charset="0"/>
              </a:rPr>
              <a:t>наименования сторон;</a:t>
            </a:r>
          </a:p>
          <a:p>
            <a:r>
              <a:rPr lang="ru-RU" sz="1400" dirty="0">
                <a:latin typeface="HeliosCond" panose="020B7200000000000000" pitchFamily="34" charset="0"/>
              </a:rPr>
              <a:t>указание на конкретную квалификацию, приобретаемую учеником;</a:t>
            </a:r>
          </a:p>
          <a:p>
            <a:r>
              <a:rPr lang="ru-RU" sz="1400" dirty="0">
                <a:latin typeface="HeliosCond" panose="020B7200000000000000" pitchFamily="34" charset="0"/>
              </a:rPr>
              <a:t>обязанность работодателя обеспечить работнику возможность обучения в соответствии с ученическим договором;</a:t>
            </a:r>
          </a:p>
          <a:p>
            <a:r>
              <a:rPr lang="ru-RU" sz="1400" dirty="0">
                <a:latin typeface="HeliosCond" panose="020B7200000000000000" pitchFamily="34" charset="0"/>
              </a:rPr>
              <a:t>обязанность работника пройти обучение и в соответствии с полученной квалификацией проработать по трудовому договору с работодателем в течение срока, установленного в ученическом договоре;</a:t>
            </a:r>
          </a:p>
          <a:p>
            <a:r>
              <a:rPr lang="ru-RU" sz="1400" dirty="0">
                <a:latin typeface="HeliosCond" panose="020B7200000000000000" pitchFamily="34" charset="0"/>
              </a:rPr>
              <a:t>срок ученичества;</a:t>
            </a:r>
          </a:p>
          <a:p>
            <a:r>
              <a:rPr lang="ru-RU" sz="1400" dirty="0">
                <a:latin typeface="HeliosCond" panose="020B7200000000000000" pitchFamily="34" charset="0"/>
              </a:rPr>
              <a:t>размер оплаты в период ученичества</a:t>
            </a:r>
            <a:r>
              <a:rPr lang="ru-RU" sz="1400" dirty="0" smtClean="0">
                <a:latin typeface="HeliosCond" panose="020B7200000000000000" pitchFamily="34" charset="0"/>
              </a:rPr>
              <a:t>.</a:t>
            </a:r>
          </a:p>
          <a:p>
            <a:pPr marL="0" indent="0">
              <a:buNone/>
            </a:pPr>
            <a:r>
              <a:rPr lang="ru-RU" sz="1400" dirty="0" err="1">
                <a:latin typeface="HeliosCond" panose="020B7200000000000000" pitchFamily="34" charset="0"/>
              </a:rPr>
              <a:t>Роструд</a:t>
            </a:r>
            <a:r>
              <a:rPr lang="ru-RU" sz="1400" dirty="0">
                <a:latin typeface="HeliosCond" panose="020B7200000000000000" pitchFamily="34" charset="0"/>
              </a:rPr>
              <a:t> пояснил в письме, что при обучении работника по программе повышения квалификации он не приобретает новую квалификацию, в связи с чем </a:t>
            </a:r>
            <a:r>
              <a:rPr lang="ru-RU" sz="1400" b="1" dirty="0">
                <a:latin typeface="HeliosCond" panose="020B7200000000000000" pitchFamily="34" charset="0"/>
              </a:rPr>
              <a:t>повышение квалификации не может являться предметом ученического договора</a:t>
            </a:r>
            <a:r>
              <a:rPr lang="ru-RU" sz="1400" dirty="0">
                <a:latin typeface="HeliosCond" panose="020B7200000000000000" pitchFamily="34" charset="0"/>
              </a:rPr>
              <a:t>, так как в этом случае не представляется возможным указать в ученическом договоре конкретную квалификацию. Таким образом, при направлении работника на повышение квалификации в УЦ заключать ученический договор не нужно.</a:t>
            </a: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1.9. </a:t>
            </a:r>
            <a:r>
              <a:rPr lang="ru-RU" sz="3600" b="1" dirty="0">
                <a:solidFill>
                  <a:schemeClr val="bg1"/>
                </a:solidFill>
              </a:rPr>
              <a:t>ЗАКОНОДАТЕЛЬСТВО</a:t>
            </a:r>
          </a:p>
        </p:txBody>
      </p:sp>
    </p:spTree>
    <p:extLst>
      <p:ext uri="{BB962C8B-B14F-4D97-AF65-F5344CB8AC3E}">
        <p14:creationId xmlns:p14="http://schemas.microsoft.com/office/powerpoint/2010/main" val="196353576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35</a:t>
            </a:fld>
            <a:endParaRPr lang="ru-RU"/>
          </a:p>
        </p:txBody>
      </p:sp>
      <p:sp>
        <p:nvSpPr>
          <p:cNvPr id="8" name="Содержимое 2"/>
          <p:cNvSpPr>
            <a:spLocks noGrp="1"/>
          </p:cNvSpPr>
          <p:nvPr>
            <p:ph sz="half" idx="1"/>
          </p:nvPr>
        </p:nvSpPr>
        <p:spPr>
          <a:xfrm>
            <a:off x="35496" y="1059582"/>
            <a:ext cx="8856984" cy="3387278"/>
          </a:xfrm>
          <a:noFill/>
        </p:spPr>
        <p:txBody>
          <a:bodyPr>
            <a:noAutofit/>
          </a:bodyPr>
          <a:lstStyle/>
          <a:p>
            <a:pPr marL="0" indent="0" fontAlgn="base">
              <a:buNone/>
            </a:pPr>
            <a:r>
              <a:rPr lang="ru-RU" sz="1800" b="1" dirty="0" smtClean="0">
                <a:solidFill>
                  <a:srgbClr val="FF0000"/>
                </a:solidFill>
                <a:latin typeface="HeliosCond" panose="020B7200000000000000" pitchFamily="34" charset="0"/>
              </a:rPr>
              <a:t>Вводный инструктаж</a:t>
            </a:r>
          </a:p>
          <a:p>
            <a:pPr marL="0" indent="0">
              <a:buNone/>
            </a:pPr>
            <a:r>
              <a:rPr lang="ru-RU" sz="1400" dirty="0" smtClean="0">
                <a:latin typeface="HeliosCond" panose="020B7200000000000000" pitchFamily="34" charset="0"/>
              </a:rPr>
              <a:t>п.10 </a:t>
            </a:r>
            <a:r>
              <a:rPr lang="ru-RU" sz="1400" dirty="0">
                <a:latin typeface="HeliosCond" panose="020B7200000000000000" pitchFamily="34" charset="0"/>
              </a:rPr>
              <a:t>Постановления 2464н гласит </a:t>
            </a:r>
            <a:r>
              <a:rPr lang="ru-RU" sz="1400" dirty="0" smtClean="0">
                <a:latin typeface="HeliosCond" panose="020B7200000000000000" pitchFamily="34" charset="0"/>
              </a:rPr>
              <a:t>«ВИ по ОТ проводится </a:t>
            </a:r>
            <a:r>
              <a:rPr lang="ru-RU" sz="1400" dirty="0">
                <a:latin typeface="HeliosCond" panose="020B7200000000000000" pitchFamily="34" charset="0"/>
              </a:rPr>
              <a:t>до начала выполнения трудовых функций для вновь принятых работников и иных лиц, участвующих в производственной деятельности организации (работники, командированные в организацию (подразделение организации), лица, проходящие производственную практику)." </a:t>
            </a:r>
            <a:endParaRPr lang="ru-RU" sz="1400" dirty="0" smtClean="0">
              <a:latin typeface="HeliosCond" panose="020B7200000000000000" pitchFamily="34" charset="0"/>
            </a:endParaRPr>
          </a:p>
          <a:p>
            <a:pPr marL="0" indent="0">
              <a:buNone/>
            </a:pPr>
            <a:r>
              <a:rPr lang="ru-RU" sz="1400" b="1" dirty="0" smtClean="0">
                <a:latin typeface="HeliosCond" panose="020B7200000000000000" pitchFamily="34" charset="0"/>
              </a:rPr>
              <a:t>Вопрос</a:t>
            </a:r>
            <a:r>
              <a:rPr lang="ru-RU" sz="1400" b="1" dirty="0">
                <a:latin typeface="HeliosCond" panose="020B7200000000000000" pitchFamily="34" charset="0"/>
              </a:rPr>
              <a:t>: </a:t>
            </a:r>
            <a:r>
              <a:rPr lang="ru-RU" sz="1400" dirty="0">
                <a:latin typeface="HeliosCond" panose="020B7200000000000000" pitchFamily="34" charset="0"/>
              </a:rPr>
              <a:t>до выполнения трудовых функций это какой период? В какой момент необходимо провести </a:t>
            </a:r>
            <a:r>
              <a:rPr lang="ru-RU" sz="1400" dirty="0" smtClean="0">
                <a:latin typeface="HeliosCond" panose="020B7200000000000000" pitchFamily="34" charset="0"/>
              </a:rPr>
              <a:t>ВИ, </a:t>
            </a:r>
            <a:r>
              <a:rPr lang="ru-RU" sz="1400" dirty="0">
                <a:latin typeface="HeliosCond" panose="020B7200000000000000" pitchFamily="34" charset="0"/>
              </a:rPr>
              <a:t>с соискателем или всё таки уже с работником, у которого уже трудовые отношения? Дата проведения </a:t>
            </a:r>
            <a:r>
              <a:rPr lang="ru-RU" sz="1400" dirty="0" smtClean="0">
                <a:latin typeface="HeliosCond" panose="020B7200000000000000" pitchFamily="34" charset="0"/>
              </a:rPr>
              <a:t>ВИ </a:t>
            </a:r>
            <a:r>
              <a:rPr lang="ru-RU" sz="1400" dirty="0">
                <a:latin typeface="HeliosCond" panose="020B7200000000000000" pitchFamily="34" charset="0"/>
              </a:rPr>
              <a:t>с какой датой должен совпадать, датой приказа о приёме на работу? Или можно до провести с регистрацией в журнале? Будет ли считаться нарушением, если работник сегодня прошел </a:t>
            </a:r>
            <a:r>
              <a:rPr lang="ru-RU" sz="1400" dirty="0" smtClean="0">
                <a:latin typeface="HeliosCond" panose="020B7200000000000000" pitchFamily="34" charset="0"/>
              </a:rPr>
              <a:t>ВИ, </a:t>
            </a:r>
            <a:r>
              <a:rPr lang="ru-RU" sz="1400" dirty="0">
                <a:latin typeface="HeliosCond" panose="020B7200000000000000" pitchFamily="34" charset="0"/>
              </a:rPr>
              <a:t>а трудовые функции выполнять будет завтра-послезавтра? </a:t>
            </a:r>
            <a:endParaRPr lang="ru-RU" sz="1400" dirty="0" smtClean="0">
              <a:latin typeface="HeliosCond" panose="020B7200000000000000" pitchFamily="34" charset="0"/>
            </a:endParaRPr>
          </a:p>
          <a:p>
            <a:pPr marL="0" indent="0">
              <a:buNone/>
            </a:pPr>
            <a:r>
              <a:rPr lang="ru-RU" sz="1400" b="1" dirty="0" smtClean="0">
                <a:latin typeface="HeliosCond" panose="020B7200000000000000" pitchFamily="34" charset="0"/>
              </a:rPr>
              <a:t>Ответ</a:t>
            </a:r>
            <a:r>
              <a:rPr lang="ru-RU" sz="1400" b="1" dirty="0">
                <a:latin typeface="HeliosCond" panose="020B7200000000000000" pitchFamily="34" charset="0"/>
              </a:rPr>
              <a:t>:</a:t>
            </a:r>
            <a:r>
              <a:rPr lang="ru-RU" sz="1400" dirty="0">
                <a:latin typeface="HeliosCond" panose="020B7200000000000000" pitchFamily="34" charset="0"/>
              </a:rPr>
              <a:t/>
            </a:r>
            <a:br>
              <a:rPr lang="ru-RU" sz="1400" dirty="0">
                <a:latin typeface="HeliosCond" panose="020B7200000000000000" pitchFamily="34" charset="0"/>
              </a:rPr>
            </a:br>
            <a:r>
              <a:rPr lang="ru-RU" sz="1400" dirty="0" smtClean="0">
                <a:latin typeface="HeliosCond" panose="020B7200000000000000" pitchFamily="34" charset="0"/>
              </a:rPr>
              <a:t>ВИ </a:t>
            </a:r>
            <a:r>
              <a:rPr lang="ru-RU" sz="1400" dirty="0">
                <a:latin typeface="HeliosCond" panose="020B7200000000000000" pitchFamily="34" charset="0"/>
              </a:rPr>
              <a:t>проводится с </a:t>
            </a:r>
            <a:r>
              <a:rPr lang="ru-RU" sz="1400" b="1" dirty="0">
                <a:latin typeface="HeliosCond" panose="020B7200000000000000" pitchFamily="34" charset="0"/>
              </a:rPr>
              <a:t>работником организации</a:t>
            </a:r>
            <a:r>
              <a:rPr lang="ru-RU" sz="1400" dirty="0">
                <a:latin typeface="HeliosCond" panose="020B7200000000000000" pitchFamily="34" charset="0"/>
              </a:rPr>
              <a:t>, а не с соискателем, т.е. после заключения </a:t>
            </a:r>
            <a:r>
              <a:rPr lang="ru-RU" sz="1400" dirty="0" smtClean="0">
                <a:latin typeface="HeliosCond" panose="020B7200000000000000" pitchFamily="34" charset="0"/>
              </a:rPr>
              <a:t>ТД. Дата </a:t>
            </a:r>
            <a:r>
              <a:rPr lang="ru-RU" sz="1400" dirty="0">
                <a:latin typeface="HeliosCond" panose="020B7200000000000000" pitchFamily="34" charset="0"/>
              </a:rPr>
              <a:t>проведения инструктажа может совпадать с датой приема на работу или быть позднее даты приема на работу. Необходимо, чтобы работник не приступал к выполнению трудовых обязанностей до прохождения инструктажа, а инструктаж не проводился до заключения трудового договора</a:t>
            </a:r>
            <a:r>
              <a:rPr lang="ru-RU" sz="1400" dirty="0" smtClean="0">
                <a:latin typeface="HeliosCond" panose="020B7200000000000000" pitchFamily="34" charset="0"/>
              </a:rPr>
              <a:t>. </a:t>
            </a:r>
            <a:r>
              <a:rPr lang="ru-RU" sz="1400" dirty="0">
                <a:latin typeface="HeliosCond" panose="020B7200000000000000" pitchFamily="34" charset="0"/>
              </a:rPr>
              <a:t/>
            </a:r>
            <a:br>
              <a:rPr lang="ru-RU" sz="1400" dirty="0">
                <a:latin typeface="HeliosCond" panose="020B7200000000000000" pitchFamily="34" charset="0"/>
              </a:rPr>
            </a:br>
            <a:r>
              <a:rPr lang="ru-RU" sz="1400" dirty="0">
                <a:latin typeface="HeliosCond" panose="020B7200000000000000" pitchFamily="34" charset="0"/>
              </a:rPr>
              <a:t>Не будет нарушением, если нарушением, если работник сегодня прошел </a:t>
            </a:r>
            <a:r>
              <a:rPr lang="ru-RU" sz="1400" dirty="0" smtClean="0">
                <a:latin typeface="HeliosCond" panose="020B7200000000000000" pitchFamily="34" charset="0"/>
              </a:rPr>
              <a:t>ВИ, </a:t>
            </a:r>
            <a:r>
              <a:rPr lang="ru-RU" sz="1400" dirty="0">
                <a:latin typeface="HeliosCond" panose="020B7200000000000000" pitchFamily="34" charset="0"/>
              </a:rPr>
              <a:t>а трудовые функции выполнять будет завтра или послезавтра</a:t>
            </a:r>
            <a:r>
              <a:rPr lang="ru-RU" sz="1400" dirty="0" smtClean="0">
                <a:latin typeface="HeliosCond" panose="020B7200000000000000" pitchFamily="34" charset="0"/>
              </a:rPr>
              <a:t>. </a:t>
            </a:r>
            <a:r>
              <a:rPr lang="ru-RU" sz="1400" dirty="0">
                <a:latin typeface="HeliosCond" panose="020B7200000000000000" pitchFamily="34" charset="0"/>
              </a:rPr>
              <a:t/>
            </a:r>
            <a:br>
              <a:rPr lang="ru-RU" sz="1400" dirty="0">
                <a:latin typeface="HeliosCond" panose="020B7200000000000000" pitchFamily="34" charset="0"/>
              </a:rPr>
            </a:br>
            <a:r>
              <a:rPr lang="ru-RU" sz="1400" dirty="0">
                <a:latin typeface="HeliosCond" panose="020B7200000000000000" pitchFamily="34" charset="0"/>
              </a:rPr>
              <a:t>При этом необходимо учитывать, что время прохождения </a:t>
            </a:r>
            <a:r>
              <a:rPr lang="ru-RU" sz="1400" dirty="0" smtClean="0">
                <a:latin typeface="HeliosCond" panose="020B7200000000000000" pitchFamily="34" charset="0"/>
              </a:rPr>
              <a:t>ВИ является </a:t>
            </a:r>
            <a:r>
              <a:rPr lang="ru-RU" sz="1400" dirty="0">
                <a:latin typeface="HeliosCond" panose="020B7200000000000000" pitchFamily="34" charset="0"/>
              </a:rPr>
              <a:t>рабочим временем работника и подлежит оплате</a:t>
            </a:r>
            <a:r>
              <a:rPr lang="ru-RU" sz="1400" dirty="0" smtClean="0">
                <a:latin typeface="HeliosCond" panose="020B7200000000000000" pitchFamily="34" charset="0"/>
              </a:rPr>
              <a:t>.</a:t>
            </a:r>
            <a:endParaRPr lang="ru-RU" sz="1400" dirty="0">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1.10. </a:t>
            </a:r>
            <a:r>
              <a:rPr lang="ru-RU" sz="3600" b="1" dirty="0">
                <a:solidFill>
                  <a:schemeClr val="bg1"/>
                </a:solidFill>
              </a:rPr>
              <a:t>ЗАКОНОДАТЕЛЬСТВО</a:t>
            </a:r>
          </a:p>
        </p:txBody>
      </p:sp>
    </p:spTree>
    <p:extLst>
      <p:ext uri="{BB962C8B-B14F-4D97-AF65-F5344CB8AC3E}">
        <p14:creationId xmlns:p14="http://schemas.microsoft.com/office/powerpoint/2010/main" val="127396447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36</a:t>
            </a:fld>
            <a:endParaRPr lang="ru-RU"/>
          </a:p>
        </p:txBody>
      </p:sp>
      <p:sp>
        <p:nvSpPr>
          <p:cNvPr id="8" name="Содержимое 2"/>
          <p:cNvSpPr>
            <a:spLocks noGrp="1"/>
          </p:cNvSpPr>
          <p:nvPr>
            <p:ph sz="half" idx="1"/>
          </p:nvPr>
        </p:nvSpPr>
        <p:spPr>
          <a:xfrm>
            <a:off x="1944" y="1059582"/>
            <a:ext cx="9106560" cy="3387278"/>
          </a:xfrm>
          <a:noFill/>
        </p:spPr>
        <p:txBody>
          <a:bodyPr>
            <a:noAutofit/>
          </a:bodyPr>
          <a:lstStyle/>
          <a:p>
            <a:pPr marL="0" indent="0" fontAlgn="base">
              <a:buNone/>
            </a:pPr>
            <a:r>
              <a:rPr lang="ru-RU" sz="1800" b="1" dirty="0" smtClean="0">
                <a:solidFill>
                  <a:srgbClr val="FF0000"/>
                </a:solidFill>
                <a:latin typeface="HeliosCond" panose="020B7200000000000000" pitchFamily="34" charset="0"/>
              </a:rPr>
              <a:t>Определение ВС РФ №88-КГ24-6-К8 от 22.06.2024</a:t>
            </a:r>
          </a:p>
          <a:p>
            <a:pPr marL="0" indent="0" fontAlgn="base">
              <a:buNone/>
            </a:pPr>
            <a:r>
              <a:rPr lang="ru-RU" sz="1400" dirty="0" smtClean="0">
                <a:latin typeface="HeliosCond" panose="020B7200000000000000" pitchFamily="34" charset="0"/>
              </a:rPr>
              <a:t>Водитель </a:t>
            </a:r>
            <a:r>
              <a:rPr lang="ru-RU" sz="1400" dirty="0">
                <a:latin typeface="HeliosCond" panose="020B7200000000000000" pitchFamily="34" charset="0"/>
              </a:rPr>
              <a:t>транспортной компании </a:t>
            </a:r>
            <a:r>
              <a:rPr lang="ru-RU" sz="1400" dirty="0" smtClean="0">
                <a:latin typeface="HeliosCond" panose="020B7200000000000000" pitchFamily="34" charset="0"/>
              </a:rPr>
              <a:t>(ООО РН-Транспорт) прошёл </a:t>
            </a:r>
            <a:r>
              <a:rPr lang="ru-RU" sz="1400" dirty="0" err="1">
                <a:latin typeface="HeliosCond" panose="020B7200000000000000" pitchFamily="34" charset="0"/>
              </a:rPr>
              <a:t>предрейсовый</a:t>
            </a:r>
            <a:r>
              <a:rPr lang="ru-RU" sz="1400" dirty="0">
                <a:latin typeface="HeliosCond" panose="020B7200000000000000" pitchFamily="34" charset="0"/>
              </a:rPr>
              <a:t> медицинский осмотр и получил допуск к работе. Однако во время проведения осмотра закрепленного за ним самосвала работник потерял сознание и упал. Вместе с тем прибывшая на место бригада скорой помощи констатировала смерть работника. Согласно акту судебно-медицинского исследования, смерть пострадавшего наступила от двусторонней </a:t>
            </a:r>
            <a:r>
              <a:rPr lang="ru-RU" sz="1400" dirty="0" smtClean="0">
                <a:latin typeface="HeliosCond" panose="020B7200000000000000" pitchFamily="34" charset="0"/>
              </a:rPr>
              <a:t>пневмонии</a:t>
            </a:r>
          </a:p>
          <a:p>
            <a:pPr marL="0" indent="0" fontAlgn="base">
              <a:buNone/>
            </a:pPr>
            <a:r>
              <a:rPr lang="ru-RU" sz="1400" dirty="0">
                <a:latin typeface="HeliosCond" panose="020B7200000000000000" pitchFamily="34" charset="0"/>
              </a:rPr>
              <a:t>При проведении расследования комиссией было установлено, что основной причиной </a:t>
            </a:r>
            <a:r>
              <a:rPr lang="ru-RU" sz="1400" dirty="0" smtClean="0">
                <a:latin typeface="HeliosCond" panose="020B7200000000000000" pitchFamily="34" charset="0"/>
              </a:rPr>
              <a:t>Н/</a:t>
            </a:r>
            <a:r>
              <a:rPr lang="ru-RU" sz="1400" dirty="0" err="1" smtClean="0">
                <a:latin typeface="HeliosCond" panose="020B7200000000000000" pitchFamily="34" charset="0"/>
              </a:rPr>
              <a:t>сл</a:t>
            </a:r>
            <a:r>
              <a:rPr lang="ru-RU" sz="1400" dirty="0" smtClean="0">
                <a:latin typeface="HeliosCond" panose="020B7200000000000000" pitchFamily="34" charset="0"/>
              </a:rPr>
              <a:t> явилась </a:t>
            </a:r>
            <a:r>
              <a:rPr lang="ru-RU" sz="1400" dirty="0">
                <a:latin typeface="HeliosCond" panose="020B7200000000000000" pitchFamily="34" charset="0"/>
              </a:rPr>
              <a:t>неудовлетворительная организация работ, выразившаяся в ненадлежащим образом организованном рабочем процессе - пострадавший непрерывно работал 35 дней. </a:t>
            </a:r>
            <a:r>
              <a:rPr lang="ru-RU" sz="1400" dirty="0" smtClean="0">
                <a:latin typeface="HeliosCond" panose="020B7200000000000000" pitchFamily="34" charset="0"/>
              </a:rPr>
              <a:t>ВАЖНО! По результатам СОУТ класс 3.2.Кроме </a:t>
            </a:r>
            <a:r>
              <a:rPr lang="ru-RU" sz="1400" dirty="0">
                <a:latin typeface="HeliosCond" panose="020B7200000000000000" pitchFamily="34" charset="0"/>
              </a:rPr>
              <a:t>того, работник был допущен к исполнению своих </a:t>
            </a:r>
            <a:r>
              <a:rPr lang="ru-RU" sz="1400" dirty="0" smtClean="0">
                <a:latin typeface="HeliosCond" panose="020B7200000000000000" pitchFamily="34" charset="0"/>
              </a:rPr>
              <a:t>ТО без </a:t>
            </a:r>
            <a:r>
              <a:rPr lang="ru-RU" sz="1400" dirty="0">
                <a:latin typeface="HeliosCond" panose="020B7200000000000000" pitchFamily="34" charset="0"/>
              </a:rPr>
              <a:t>прохождения обязательного периодического медицинского осмотра.</a:t>
            </a:r>
          </a:p>
          <a:p>
            <a:pPr marL="0" indent="0" fontAlgn="base">
              <a:buNone/>
            </a:pPr>
            <a:r>
              <a:rPr lang="ru-RU" sz="1400" dirty="0">
                <a:latin typeface="HeliosCond" panose="020B7200000000000000" pitchFamily="34" charset="0"/>
              </a:rPr>
              <a:t>Семья погибшего обратилась к работодателю с требованием компенсации морального вреда и материальной помощи, но получила отказ. </a:t>
            </a:r>
            <a:r>
              <a:rPr lang="ru-RU" sz="1400" dirty="0" smtClean="0">
                <a:latin typeface="HeliosCond" panose="020B7200000000000000" pitchFamily="34" charset="0"/>
              </a:rPr>
              <a:t>Хотя в коллективном договоре предусмотрена материальная помощь в случае смерти</a:t>
            </a:r>
          </a:p>
          <a:p>
            <a:pPr marL="0" indent="0" fontAlgn="base">
              <a:buNone/>
            </a:pPr>
            <a:r>
              <a:rPr lang="ru-RU" sz="1400" dirty="0" smtClean="0">
                <a:latin typeface="HeliosCond" panose="020B7200000000000000" pitchFamily="34" charset="0"/>
              </a:rPr>
              <a:t>После </a:t>
            </a:r>
            <a:r>
              <a:rPr lang="ru-RU" sz="1400" dirty="0">
                <a:latin typeface="HeliosCond" panose="020B7200000000000000" pitchFamily="34" charset="0"/>
              </a:rPr>
              <a:t>получения отказа семья обратилась в суд</a:t>
            </a:r>
            <a:r>
              <a:rPr lang="ru-RU" sz="1400" dirty="0" smtClean="0">
                <a:latin typeface="HeliosCond" panose="020B7200000000000000" pitchFamily="34" charset="0"/>
              </a:rPr>
              <a:t>.</a:t>
            </a:r>
          </a:p>
          <a:p>
            <a:pPr marL="0" indent="0" fontAlgn="base">
              <a:buNone/>
            </a:pPr>
            <a:endParaRPr lang="ru-RU" sz="1400" dirty="0">
              <a:latin typeface="HeliosCond" panose="020B7200000000000000" pitchFamily="34" charset="0"/>
            </a:endParaRPr>
          </a:p>
          <a:p>
            <a:pPr marL="0" indent="0" fontAlgn="base">
              <a:buNone/>
            </a:pPr>
            <a:endParaRPr lang="ru-RU" sz="1400" b="1" dirty="0" smtClean="0">
              <a:solidFill>
                <a:srgbClr val="FF0000"/>
              </a:solidFill>
              <a:latin typeface="HeliosCond" panose="020B7200000000000000" pitchFamily="34" charset="0"/>
            </a:endParaRPr>
          </a:p>
          <a:p>
            <a:pPr marL="0" indent="0" fontAlgn="base">
              <a:buNone/>
            </a:pPr>
            <a:endParaRPr lang="ru-RU" sz="1400" dirty="0" smtClean="0">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1.11. </a:t>
            </a:r>
            <a:r>
              <a:rPr lang="ru-RU" sz="3600" b="1" dirty="0">
                <a:solidFill>
                  <a:schemeClr val="bg1"/>
                </a:solidFill>
              </a:rPr>
              <a:t>ЗАКОНОДАТЕЛЬСТВО</a:t>
            </a:r>
          </a:p>
        </p:txBody>
      </p:sp>
    </p:spTree>
    <p:extLst>
      <p:ext uri="{BB962C8B-B14F-4D97-AF65-F5344CB8AC3E}">
        <p14:creationId xmlns:p14="http://schemas.microsoft.com/office/powerpoint/2010/main" val="129495313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37</a:t>
            </a:fld>
            <a:endParaRPr lang="ru-RU"/>
          </a:p>
        </p:txBody>
      </p:sp>
      <p:sp>
        <p:nvSpPr>
          <p:cNvPr id="8" name="Содержимое 2"/>
          <p:cNvSpPr>
            <a:spLocks noGrp="1"/>
          </p:cNvSpPr>
          <p:nvPr>
            <p:ph sz="half" idx="1"/>
          </p:nvPr>
        </p:nvSpPr>
        <p:spPr>
          <a:xfrm>
            <a:off x="29008" y="1059582"/>
            <a:ext cx="8964488" cy="3387278"/>
          </a:xfrm>
          <a:noFill/>
        </p:spPr>
        <p:txBody>
          <a:bodyPr>
            <a:noAutofit/>
          </a:bodyPr>
          <a:lstStyle/>
          <a:p>
            <a:pPr marL="0" indent="0" fontAlgn="base">
              <a:buNone/>
            </a:pPr>
            <a:r>
              <a:rPr lang="ru-RU" sz="1800" b="1" dirty="0" smtClean="0">
                <a:solidFill>
                  <a:srgbClr val="FF0000"/>
                </a:solidFill>
                <a:latin typeface="HeliosCond" panose="020B7200000000000000" pitchFamily="34" charset="0"/>
              </a:rPr>
              <a:t>Определение ВС РФ №88-КГ24-6-К8 от 22.06.2024</a:t>
            </a:r>
          </a:p>
          <a:p>
            <a:pPr marL="0" indent="0" fontAlgn="base">
              <a:buNone/>
            </a:pPr>
            <a:r>
              <a:rPr lang="ru-RU" sz="1400" dirty="0" smtClean="0">
                <a:latin typeface="HeliosCond" panose="020B7200000000000000" pitchFamily="34" charset="0"/>
              </a:rPr>
              <a:t>Суды </a:t>
            </a:r>
            <a:r>
              <a:rPr lang="ru-RU" sz="1400" dirty="0">
                <a:latin typeface="HeliosCond" panose="020B7200000000000000" pitchFamily="34" charset="0"/>
              </a:rPr>
              <a:t>первой и апелляционной инстанции иск отклонили (кассация также поддержала эти решения), ссылаясь на заключение судебно-медицинской экспертизы, во время которой было установлено, что переработки не стали причиной смерти пострадавшего.</a:t>
            </a:r>
          </a:p>
          <a:p>
            <a:pPr marL="0" indent="0" fontAlgn="base">
              <a:buNone/>
            </a:pPr>
            <a:r>
              <a:rPr lang="ru-RU" sz="1400" dirty="0">
                <a:latin typeface="HeliosCond" panose="020B7200000000000000" pitchFamily="34" charset="0"/>
              </a:rPr>
              <a:t>Однако Верховный суд отменил решения нижестоящих судов, указав, что заключение экспертизы не является единственным доказательством и должно оцениваться вместе с другими доказательствами, включая выводы комиссии по расследованию несчастного случая, которая признала смерть несчастным случаем на производстве. Таким образом, дело было отправлено на новое рассмотрение</a:t>
            </a:r>
          </a:p>
          <a:p>
            <a:pPr fontAlgn="base"/>
            <a:endParaRPr lang="ru-RU" sz="1400" dirty="0">
              <a:latin typeface="HeliosCond" panose="020B7200000000000000" pitchFamily="34" charset="0"/>
            </a:endParaRPr>
          </a:p>
          <a:p>
            <a:pPr marL="0" indent="0" fontAlgn="base">
              <a:buNone/>
            </a:pPr>
            <a:endParaRPr lang="ru-RU" sz="1400" b="1" dirty="0" smtClean="0">
              <a:solidFill>
                <a:srgbClr val="FF0000"/>
              </a:solidFill>
              <a:latin typeface="HeliosCond" panose="020B7200000000000000" pitchFamily="34" charset="0"/>
            </a:endParaRPr>
          </a:p>
          <a:p>
            <a:pPr marL="0" indent="0" fontAlgn="base">
              <a:buNone/>
            </a:pPr>
            <a:endParaRPr lang="ru-RU" sz="1400" dirty="0" smtClean="0">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1.11. </a:t>
            </a:r>
            <a:r>
              <a:rPr lang="ru-RU" sz="3600" b="1" dirty="0">
                <a:solidFill>
                  <a:schemeClr val="bg1"/>
                </a:solidFill>
              </a:rPr>
              <a:t>ЗАКОНОДАТЕЛЬСТВО</a:t>
            </a:r>
          </a:p>
        </p:txBody>
      </p:sp>
    </p:spTree>
    <p:extLst>
      <p:ext uri="{BB962C8B-B14F-4D97-AF65-F5344CB8AC3E}">
        <p14:creationId xmlns:p14="http://schemas.microsoft.com/office/powerpoint/2010/main" val="40358762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38</a:t>
            </a:fld>
            <a:endParaRPr lang="ru-RU"/>
          </a:p>
        </p:txBody>
      </p:sp>
      <p:sp>
        <p:nvSpPr>
          <p:cNvPr id="8" name="Содержимое 2"/>
          <p:cNvSpPr>
            <a:spLocks noGrp="1"/>
          </p:cNvSpPr>
          <p:nvPr>
            <p:ph sz="half" idx="1"/>
          </p:nvPr>
        </p:nvSpPr>
        <p:spPr>
          <a:xfrm>
            <a:off x="23288" y="1068364"/>
            <a:ext cx="8964488" cy="3387278"/>
          </a:xfrm>
          <a:noFill/>
        </p:spPr>
        <p:txBody>
          <a:bodyPr>
            <a:noAutofit/>
          </a:bodyPr>
          <a:lstStyle/>
          <a:p>
            <a:pPr marL="0" indent="0" fontAlgn="base">
              <a:buNone/>
            </a:pPr>
            <a:r>
              <a:rPr lang="ru-RU" sz="1800" b="1" dirty="0">
                <a:solidFill>
                  <a:srgbClr val="FF0000"/>
                </a:solidFill>
                <a:latin typeface="HeliosCond" panose="020B7200000000000000" pitchFamily="34" charset="0"/>
              </a:rPr>
              <a:t>Определение </a:t>
            </a:r>
            <a:r>
              <a:rPr lang="ru-RU" sz="1800" b="1" dirty="0" smtClean="0">
                <a:solidFill>
                  <a:srgbClr val="FF0000"/>
                </a:solidFill>
                <a:latin typeface="HeliosCond" panose="020B7200000000000000" pitchFamily="34" charset="0"/>
              </a:rPr>
              <a:t>ВС РФ N 5-КГ18-305 от 25 марта 2019 «Внимание к процедуре увольнения»</a:t>
            </a:r>
          </a:p>
          <a:p>
            <a:pPr marL="0" indent="0" fontAlgn="base">
              <a:buNone/>
            </a:pPr>
            <a:r>
              <a:rPr lang="ru-RU" sz="1400" dirty="0" smtClean="0">
                <a:latin typeface="HeliosCond" panose="020B7200000000000000" pitchFamily="34" charset="0"/>
              </a:rPr>
              <a:t>Гражданское </a:t>
            </a:r>
            <a:r>
              <a:rPr lang="ru-RU" sz="1400" dirty="0">
                <a:latin typeface="HeliosCond" panose="020B7200000000000000" pitchFamily="34" charset="0"/>
              </a:rPr>
              <a:t>дело по иску </a:t>
            </a:r>
            <a:r>
              <a:rPr lang="ru-RU" sz="1400" dirty="0" err="1">
                <a:latin typeface="HeliosCond" panose="020B7200000000000000" pitchFamily="34" charset="0"/>
              </a:rPr>
              <a:t>Катасоновой</a:t>
            </a:r>
            <a:r>
              <a:rPr lang="ru-RU" sz="1400" dirty="0">
                <a:latin typeface="HeliosCond" panose="020B7200000000000000" pitchFamily="34" charset="0"/>
              </a:rPr>
              <a:t> Ирины Владимировны к государственному бюджетному общеобразовательному учреждению г. Москвы «Школа «Марьино» им. маршала авиации А.Е. Голованова» о признании незаконными приказов, восстановлении на работе, взыскании заработка за время вынужденного прогула, компенсации морального </a:t>
            </a:r>
            <a:r>
              <a:rPr lang="ru-RU" sz="1400" dirty="0" smtClean="0">
                <a:latin typeface="HeliosCond" panose="020B7200000000000000" pitchFamily="34" charset="0"/>
              </a:rPr>
              <a:t>вреда по </a:t>
            </a:r>
            <a:r>
              <a:rPr lang="ru-RU" sz="1400" dirty="0">
                <a:latin typeface="HeliosCond" panose="020B7200000000000000" pitchFamily="34" charset="0"/>
              </a:rPr>
              <a:t>кассационной жалобе </a:t>
            </a:r>
            <a:r>
              <a:rPr lang="ru-RU" sz="1400" dirty="0" err="1">
                <a:latin typeface="HeliosCond" panose="020B7200000000000000" pitchFamily="34" charset="0"/>
              </a:rPr>
              <a:t>Катасоновой</a:t>
            </a:r>
            <a:r>
              <a:rPr lang="ru-RU" sz="1400" dirty="0">
                <a:latin typeface="HeliosCond" panose="020B7200000000000000" pitchFamily="34" charset="0"/>
              </a:rPr>
              <a:t> </a:t>
            </a:r>
            <a:r>
              <a:rPr lang="ru-RU" sz="1400" dirty="0" smtClean="0">
                <a:latin typeface="HeliosCond" panose="020B7200000000000000" pitchFamily="34" charset="0"/>
              </a:rPr>
              <a:t>И.В, которая отработала в школе 31 год</a:t>
            </a:r>
            <a:endParaRPr lang="ru-RU" sz="1400" dirty="0">
              <a:latin typeface="HeliosCond" panose="020B7200000000000000" pitchFamily="34" charset="0"/>
            </a:endParaRPr>
          </a:p>
          <a:p>
            <a:pPr marL="0" indent="0" fontAlgn="base">
              <a:buNone/>
            </a:pPr>
            <a:r>
              <a:rPr lang="ru-RU" sz="1400" dirty="0" smtClean="0">
                <a:latin typeface="HeliosCond" panose="020B7200000000000000" pitchFamily="34" charset="0"/>
              </a:rPr>
              <a:t>Учителя музыки буквально за </a:t>
            </a:r>
            <a:r>
              <a:rPr lang="ru-RU" sz="1400" dirty="0">
                <a:latin typeface="HeliosCond" panose="020B7200000000000000" pitchFamily="34" charset="0"/>
              </a:rPr>
              <a:t>две недели составили несколько дисциплинарных актов и уволили за нарушение трудового распорядка. Два суда не нашли в этом ничего подозрительного, потому что школа соблюла все процедурные требования </a:t>
            </a:r>
            <a:r>
              <a:rPr lang="ru-RU" sz="1400" dirty="0" smtClean="0">
                <a:latin typeface="HeliosCond" panose="020B7200000000000000" pitchFamily="34" charset="0"/>
              </a:rPr>
              <a:t>закона.</a:t>
            </a:r>
          </a:p>
          <a:p>
            <a:pPr marL="0" indent="0" fontAlgn="base">
              <a:buNone/>
            </a:pPr>
            <a:r>
              <a:rPr lang="ru-RU" sz="1400" dirty="0">
                <a:latin typeface="HeliosCond" panose="020B7200000000000000" pitchFamily="34" charset="0"/>
              </a:rPr>
              <a:t>Судя по количеству судебных дел, дисциплинарные взыскания часто используются необоснованно, в том числе с целью избавиться от неугодного </a:t>
            </a:r>
            <a:r>
              <a:rPr lang="ru-RU" sz="1400" dirty="0" smtClean="0">
                <a:latin typeface="HeliosCond" panose="020B7200000000000000" pitchFamily="34" charset="0"/>
              </a:rPr>
              <a:t>сотрудника. Поэтому ВС РФ решил разобраться</a:t>
            </a:r>
            <a:endParaRPr lang="ru-RU" sz="1400" b="1" dirty="0" smtClean="0">
              <a:latin typeface="HeliosCond" panose="020B7200000000000000" pitchFamily="34" charset="0"/>
            </a:endParaRPr>
          </a:p>
          <a:p>
            <a:pPr marL="0" indent="0" fontAlgn="base">
              <a:buNone/>
            </a:pPr>
            <a:r>
              <a:rPr lang="ru-RU" sz="1400" b="1" dirty="0" smtClean="0">
                <a:latin typeface="HeliosCond" panose="020B7200000000000000" pitchFamily="34" charset="0"/>
              </a:rPr>
              <a:t>Е</a:t>
            </a:r>
            <a:r>
              <a:rPr lang="ru-RU" sz="1400" dirty="0">
                <a:latin typeface="HeliosCond" panose="020B7200000000000000" pitchFamily="34" charset="0"/>
              </a:rPr>
              <a:t>сли работодатель за короткое время издал ряд дисциплинарных актов в отношении сотрудника, то, возможно, увольнение подстроено, а организация злоупотребляет правом</a:t>
            </a:r>
            <a:endParaRPr lang="ru-RU" sz="1400" b="1" dirty="0">
              <a:latin typeface="HeliosCond" panose="020B7200000000000000" pitchFamily="34" charset="0"/>
            </a:endParaRPr>
          </a:p>
          <a:p>
            <a:pPr marL="0" indent="0" fontAlgn="base">
              <a:buNone/>
            </a:pPr>
            <a:r>
              <a:rPr lang="ru-RU" sz="1400" dirty="0">
                <a:latin typeface="HeliosCond" panose="020B7200000000000000" pitchFamily="34" charset="0"/>
              </a:rPr>
              <a:t>Учительница в суде потребовала восстановить ее в должности, перечислить 149 756 руб. утраченного заработка за время вынужденного прогула и 100 000 руб. компенсации морального вреда</a:t>
            </a:r>
            <a:endParaRPr lang="ru-RU" sz="1400" b="1" dirty="0">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1.12. </a:t>
            </a:r>
            <a:r>
              <a:rPr lang="ru-RU" sz="3600" b="1" dirty="0">
                <a:solidFill>
                  <a:schemeClr val="bg1"/>
                </a:solidFill>
              </a:rPr>
              <a:t>ЗАКОНОДАТЕЛЬСТВО</a:t>
            </a:r>
          </a:p>
        </p:txBody>
      </p:sp>
    </p:spTree>
    <p:extLst>
      <p:ext uri="{BB962C8B-B14F-4D97-AF65-F5344CB8AC3E}">
        <p14:creationId xmlns:p14="http://schemas.microsoft.com/office/powerpoint/2010/main" val="152495665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39</a:t>
            </a:fld>
            <a:endParaRPr lang="ru-RU"/>
          </a:p>
        </p:txBody>
      </p:sp>
      <p:sp>
        <p:nvSpPr>
          <p:cNvPr id="8" name="Содержимое 2"/>
          <p:cNvSpPr>
            <a:spLocks noGrp="1"/>
          </p:cNvSpPr>
          <p:nvPr>
            <p:ph sz="half" idx="1"/>
          </p:nvPr>
        </p:nvSpPr>
        <p:spPr>
          <a:xfrm>
            <a:off x="35496" y="1131590"/>
            <a:ext cx="8964488" cy="3387278"/>
          </a:xfrm>
          <a:noFill/>
        </p:spPr>
        <p:txBody>
          <a:bodyPr>
            <a:noAutofit/>
          </a:bodyPr>
          <a:lstStyle/>
          <a:p>
            <a:pPr marL="0" indent="0" fontAlgn="base">
              <a:buNone/>
            </a:pPr>
            <a:r>
              <a:rPr lang="ru-RU" sz="1800" b="1" dirty="0">
                <a:solidFill>
                  <a:srgbClr val="FF0000"/>
                </a:solidFill>
                <a:latin typeface="HeliosCond" panose="020B7200000000000000" pitchFamily="34" charset="0"/>
              </a:rPr>
              <a:t>Определение </a:t>
            </a:r>
            <a:r>
              <a:rPr lang="ru-RU" sz="1800" b="1" dirty="0" smtClean="0">
                <a:solidFill>
                  <a:srgbClr val="FF0000"/>
                </a:solidFill>
                <a:latin typeface="HeliosCond" panose="020B7200000000000000" pitchFamily="34" charset="0"/>
              </a:rPr>
              <a:t>ВС РФ N 5-КГ18-305 от 25 марта 2019 «Внимание к процедуре увольнения»</a:t>
            </a:r>
          </a:p>
          <a:p>
            <a:pPr marL="0" indent="0" fontAlgn="base">
              <a:buNone/>
            </a:pPr>
            <a:r>
              <a:rPr lang="ru-RU" sz="1400" dirty="0">
                <a:latin typeface="HeliosCond" panose="020B7200000000000000" pitchFamily="34" charset="0"/>
              </a:rPr>
              <a:t>Женщина считала, что работодатель не прав: он не мог требовать, чтобы она ходила в школу сверх учебной нагрузки, без учета фактически отработанного времени и переработок. А в каникулы, указывала учительница, она работала 24 часа в неделю по согласованию. В то же время с летним распорядком работы ее не ознакомили. Помимо этого, по мнению учительницы, работодатель не учел тяжесть проступка и его обстоятельства. Она напомнила, что является учителем высшей категории, побеждала в профессиональных конкурсах, имеет грамоты и медали. Наконец, она больше 30 лет трудилась в школе без нареканий, пока не возникли разногласия с администрацией</a:t>
            </a:r>
            <a:r>
              <a:rPr lang="ru-RU" sz="1400" dirty="0" smtClean="0">
                <a:latin typeface="HeliosCond" panose="020B7200000000000000" pitchFamily="34" charset="0"/>
              </a:rPr>
              <a:t>.</a:t>
            </a:r>
          </a:p>
          <a:p>
            <a:pPr marL="0" indent="0" fontAlgn="base">
              <a:buNone/>
            </a:pPr>
            <a:r>
              <a:rPr lang="ru-RU" sz="1400" b="1" dirty="0" smtClean="0">
                <a:latin typeface="HeliosCond" panose="020B7200000000000000" pitchFamily="34" charset="0"/>
              </a:rPr>
              <a:t>Суды 1 и 2 инстанций пояснили, что </a:t>
            </a:r>
            <a:r>
              <a:rPr lang="ru-RU" sz="1400" dirty="0">
                <a:latin typeface="HeliosCond" panose="020B7200000000000000" pitchFamily="34" charset="0"/>
              </a:rPr>
              <a:t>"неоднократного неисполнения служебных обязанностей без уважительных причин", согласно Трудовому кодексу, достаточно для </a:t>
            </a:r>
            <a:r>
              <a:rPr lang="ru-RU" sz="1400" dirty="0" smtClean="0">
                <a:latin typeface="HeliosCond" panose="020B7200000000000000" pitchFamily="34" charset="0"/>
              </a:rPr>
              <a:t>увольнения</a:t>
            </a:r>
          </a:p>
          <a:p>
            <a:pPr marL="0" indent="0" fontAlgn="base">
              <a:buNone/>
            </a:pPr>
            <a:r>
              <a:rPr lang="ru-RU" sz="1400" dirty="0">
                <a:latin typeface="HeliosCond" panose="020B7200000000000000" pitchFamily="34" charset="0"/>
              </a:rPr>
              <a:t>И Верховный суд отменил акты нижестоящих </a:t>
            </a:r>
            <a:r>
              <a:rPr lang="ru-RU" sz="1400" dirty="0" smtClean="0">
                <a:latin typeface="HeliosCond" panose="020B7200000000000000" pitchFamily="34" charset="0"/>
              </a:rPr>
              <a:t>инстанций</a:t>
            </a:r>
          </a:p>
          <a:p>
            <a:pPr marL="0" indent="0" fontAlgn="base">
              <a:buNone/>
            </a:pPr>
            <a:r>
              <a:rPr lang="ru-RU" sz="1400" dirty="0">
                <a:latin typeface="HeliosCond" panose="020B7200000000000000" pitchFamily="34" charset="0"/>
              </a:rPr>
              <a:t>Чтобы определить, действительно ли преподавателя не было на работе, надо было выяснить, какими локальными актами регулируются правила внутреннего распорядка, в том числе на каникулах, как работников нужно знакомить с актами, была ли учительница ознакомлена с летним режимом работы</a:t>
            </a:r>
            <a:endParaRPr lang="ru-RU" sz="1400" b="1" dirty="0">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1.12. </a:t>
            </a:r>
            <a:r>
              <a:rPr lang="ru-RU" sz="3600" b="1" dirty="0">
                <a:solidFill>
                  <a:schemeClr val="bg1"/>
                </a:solidFill>
              </a:rPr>
              <a:t>ЗАКОНОДАТЕЛЬСТВО</a:t>
            </a:r>
          </a:p>
        </p:txBody>
      </p:sp>
    </p:spTree>
    <p:extLst>
      <p:ext uri="{BB962C8B-B14F-4D97-AF65-F5344CB8AC3E}">
        <p14:creationId xmlns:p14="http://schemas.microsoft.com/office/powerpoint/2010/main" val="394887454"/>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40</a:t>
            </a:fld>
            <a:endParaRPr lang="ru-RU"/>
          </a:p>
        </p:txBody>
      </p:sp>
      <p:sp>
        <p:nvSpPr>
          <p:cNvPr id="8" name="Содержимое 2"/>
          <p:cNvSpPr>
            <a:spLocks noGrp="1"/>
          </p:cNvSpPr>
          <p:nvPr>
            <p:ph sz="half" idx="1"/>
          </p:nvPr>
        </p:nvSpPr>
        <p:spPr>
          <a:xfrm>
            <a:off x="0" y="1068364"/>
            <a:ext cx="8784976" cy="3387278"/>
          </a:xfrm>
          <a:noFill/>
        </p:spPr>
        <p:txBody>
          <a:bodyPr>
            <a:noAutofit/>
          </a:bodyPr>
          <a:lstStyle/>
          <a:p>
            <a:pPr marL="0" indent="0" fontAlgn="base">
              <a:buNone/>
            </a:pPr>
            <a:r>
              <a:rPr lang="ru-RU" sz="1800" b="1" dirty="0">
                <a:solidFill>
                  <a:srgbClr val="FF0000"/>
                </a:solidFill>
                <a:latin typeface="HeliosCond" panose="020B7200000000000000" pitchFamily="34" charset="0"/>
              </a:rPr>
              <a:t>Определение ВС РФ N 5-КГ18-305 от 25 марта 2019 «Внимание к процедуре увольнения»</a:t>
            </a:r>
          </a:p>
          <a:p>
            <a:pPr marL="0" indent="0">
              <a:buNone/>
            </a:pPr>
            <a:r>
              <a:rPr lang="ru-RU" sz="1400" dirty="0" smtClean="0">
                <a:latin typeface="HeliosCond" panose="020B7200000000000000" pitchFamily="34" charset="0"/>
              </a:rPr>
              <a:t>Тройка </a:t>
            </a:r>
            <a:r>
              <a:rPr lang="ru-RU" sz="1400" dirty="0">
                <a:latin typeface="HeliosCond" panose="020B7200000000000000" pitchFamily="34" charset="0"/>
              </a:rPr>
              <a:t>судей Верховного суда РФ отметила и то, как много актов работодатель составил за две с лишним недели. Это может подтверждать намеренные действия по увольнению и злоупотребление правом, обратил внимание Верховный суд. Кроме того, высокая судебная инстанция дала указание проверить, были ли нарушения неоднократными согласно трудовому законодательству. С такими замечаниями это гражданское дело направили на пересмотр</a:t>
            </a:r>
            <a:r>
              <a:rPr lang="ru-RU" sz="1400" dirty="0" smtClean="0">
                <a:latin typeface="HeliosCond" panose="020B7200000000000000" pitchFamily="34" charset="0"/>
              </a:rPr>
              <a:t>.</a:t>
            </a:r>
            <a:endParaRPr lang="ru-RU" sz="1400" dirty="0">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1.12. </a:t>
            </a:r>
            <a:r>
              <a:rPr lang="ru-RU" sz="3600" b="1" dirty="0">
                <a:solidFill>
                  <a:schemeClr val="bg1"/>
                </a:solidFill>
              </a:rPr>
              <a:t>ЗАКОНОДАТЕЛЬСТВО</a:t>
            </a:r>
          </a:p>
        </p:txBody>
      </p:sp>
    </p:spTree>
    <p:extLst>
      <p:ext uri="{BB962C8B-B14F-4D97-AF65-F5344CB8AC3E}">
        <p14:creationId xmlns:p14="http://schemas.microsoft.com/office/powerpoint/2010/main" val="310423899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41</a:t>
            </a:fld>
            <a:endParaRPr lang="ru-RU"/>
          </a:p>
        </p:txBody>
      </p:sp>
      <p:sp>
        <p:nvSpPr>
          <p:cNvPr id="8" name="Содержимое 2"/>
          <p:cNvSpPr>
            <a:spLocks noGrp="1"/>
          </p:cNvSpPr>
          <p:nvPr>
            <p:ph sz="half" idx="1"/>
          </p:nvPr>
        </p:nvSpPr>
        <p:spPr>
          <a:xfrm>
            <a:off x="17160" y="1068364"/>
            <a:ext cx="8964488" cy="3387278"/>
          </a:xfrm>
          <a:noFill/>
        </p:spPr>
        <p:txBody>
          <a:bodyPr>
            <a:noAutofit/>
          </a:bodyPr>
          <a:lstStyle/>
          <a:p>
            <a:pPr marL="0" indent="0" fontAlgn="base">
              <a:buNone/>
            </a:pPr>
            <a:r>
              <a:rPr lang="ru-RU" sz="1800" b="1" dirty="0" smtClean="0">
                <a:solidFill>
                  <a:srgbClr val="FF0000"/>
                </a:solidFill>
                <a:latin typeface="HeliosCond" panose="020B7200000000000000" pitchFamily="34" charset="0"/>
              </a:rPr>
              <a:t>Манекен по первой помощи</a:t>
            </a:r>
          </a:p>
          <a:p>
            <a:pPr marL="0" indent="0">
              <a:buNone/>
            </a:pPr>
            <a:r>
              <a:rPr lang="ru-RU" sz="1400" dirty="0">
                <a:latin typeface="HeliosCond" panose="020B7200000000000000" pitchFamily="34" charset="0"/>
              </a:rPr>
              <a:t>Для формирования </a:t>
            </a:r>
            <a:r>
              <a:rPr lang="ru-RU" sz="1400" dirty="0" smtClean="0">
                <a:latin typeface="HeliosCond" panose="020B7200000000000000" pitchFamily="34" charset="0"/>
              </a:rPr>
              <a:t>МТБ обучения </a:t>
            </a:r>
            <a:r>
              <a:rPr lang="ru-RU" sz="1400" dirty="0">
                <a:latin typeface="HeliosCond" panose="020B7200000000000000" pitchFamily="34" charset="0"/>
              </a:rPr>
              <a:t>работодателем работников оказанию </a:t>
            </a:r>
            <a:r>
              <a:rPr lang="ru-RU" sz="1400" dirty="0" smtClean="0">
                <a:latin typeface="HeliosCond" panose="020B7200000000000000" pitchFamily="34" charset="0"/>
              </a:rPr>
              <a:t>ПП пострадавшим</a:t>
            </a:r>
            <a:r>
              <a:rPr lang="ru-RU" sz="1400" dirty="0">
                <a:latin typeface="HeliosCond" panose="020B7200000000000000" pitchFamily="34" charset="0"/>
              </a:rPr>
              <a:t>, достаточно ли иметь манекен со светозвуковой индикацией или необходим манекен с контроллером? Достаточно ли иметь манекен без конечностей? Сколько необходимо иметь манекенов? Сколько предметов должно входить в набор имитаторов травм и повреждений? Какие технические средства еще должны быть в организации? Каким нормативным документом регламентируются требования к составу </a:t>
            </a:r>
            <a:r>
              <a:rPr lang="ru-RU" sz="1400" dirty="0" smtClean="0">
                <a:latin typeface="HeliosCond" panose="020B7200000000000000" pitchFamily="34" charset="0"/>
              </a:rPr>
              <a:t>МТБ обучения </a:t>
            </a:r>
            <a:r>
              <a:rPr lang="ru-RU" sz="1400" dirty="0">
                <a:latin typeface="HeliosCond" panose="020B7200000000000000" pitchFamily="34" charset="0"/>
              </a:rPr>
              <a:t>работодателем работников оказанию первой помощи пострадавшим?</a:t>
            </a:r>
          </a:p>
          <a:p>
            <a:pPr marL="0" indent="0">
              <a:buNone/>
            </a:pPr>
            <a:r>
              <a:rPr lang="ru-RU" sz="1400" dirty="0">
                <a:latin typeface="HeliosCond" panose="020B7200000000000000" pitchFamily="34" charset="0"/>
              </a:rPr>
              <a:t>Ответ:</a:t>
            </a:r>
            <a:br>
              <a:rPr lang="ru-RU" sz="1400" dirty="0">
                <a:latin typeface="HeliosCond" panose="020B7200000000000000" pitchFamily="34" charset="0"/>
              </a:rPr>
            </a:br>
            <a:r>
              <a:rPr lang="ru-RU" sz="1400" dirty="0">
                <a:latin typeface="HeliosCond" panose="020B7200000000000000" pitchFamily="34" charset="0"/>
              </a:rPr>
              <a:t>Конкретный перечень содержания требований </a:t>
            </a:r>
            <a:r>
              <a:rPr lang="ru-RU" sz="1400" dirty="0" smtClean="0">
                <a:latin typeface="HeliosCond" panose="020B7200000000000000" pitchFamily="34" charset="0"/>
              </a:rPr>
              <a:t>МТБ законодательство </a:t>
            </a:r>
            <a:r>
              <a:rPr lang="ru-RU" sz="1400" dirty="0">
                <a:latin typeface="HeliosCond" panose="020B7200000000000000" pitchFamily="34" charset="0"/>
              </a:rPr>
              <a:t>не утверждает. Содержание требований к </a:t>
            </a:r>
            <a:r>
              <a:rPr lang="ru-RU" sz="1400" dirty="0" smtClean="0">
                <a:latin typeface="HeliosCond" panose="020B7200000000000000" pitchFamily="34" charset="0"/>
              </a:rPr>
              <a:t>МТБ в </a:t>
            </a:r>
            <a:r>
              <a:rPr lang="ru-RU" sz="1400" dirty="0">
                <a:latin typeface="HeliosCond" panose="020B7200000000000000" pitchFamily="34" charset="0"/>
              </a:rPr>
              <a:t>виде программ обучения по охране труда и учебных материалов состоит из вида выполняемых работ работником и требований, установленных соответствующими нормативными актами по правилам безопасности выполнения соответствующих работ</a:t>
            </a:r>
            <a:r>
              <a:rPr lang="ru-RU" sz="1400" dirty="0" smtClean="0">
                <a:latin typeface="HeliosCond" panose="020B7200000000000000" pitchFamily="34" charset="0"/>
              </a:rPr>
              <a:t>.</a:t>
            </a:r>
          </a:p>
          <a:p>
            <a:pPr marL="0" indent="0">
              <a:buNone/>
            </a:pPr>
            <a:endParaRPr lang="ru-RU" sz="1400" dirty="0">
              <a:latin typeface="HeliosCond" panose="020B7200000000000000" pitchFamily="34" charset="0"/>
            </a:endParaRPr>
          </a:p>
          <a:p>
            <a:pPr marL="0" indent="0" fontAlgn="base">
              <a:buNone/>
            </a:pPr>
            <a:endParaRPr lang="ru-RU" sz="1400" b="1" dirty="0">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1.13. </a:t>
            </a:r>
            <a:r>
              <a:rPr lang="ru-RU" sz="3600" b="1" dirty="0">
                <a:solidFill>
                  <a:schemeClr val="bg1"/>
                </a:solidFill>
              </a:rPr>
              <a:t>ЗАКОНОДАТЕЛЬСТВО</a:t>
            </a:r>
          </a:p>
        </p:txBody>
      </p:sp>
    </p:spTree>
    <p:extLst>
      <p:ext uri="{BB962C8B-B14F-4D97-AF65-F5344CB8AC3E}">
        <p14:creationId xmlns:p14="http://schemas.microsoft.com/office/powerpoint/2010/main" val="129722339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42</a:t>
            </a:fld>
            <a:endParaRPr lang="ru-RU"/>
          </a:p>
        </p:txBody>
      </p:sp>
      <p:sp>
        <p:nvSpPr>
          <p:cNvPr id="8" name="Содержимое 2"/>
          <p:cNvSpPr>
            <a:spLocks noGrp="1"/>
          </p:cNvSpPr>
          <p:nvPr>
            <p:ph sz="half" idx="1"/>
          </p:nvPr>
        </p:nvSpPr>
        <p:spPr>
          <a:xfrm>
            <a:off x="0" y="1059582"/>
            <a:ext cx="8964488" cy="3387278"/>
          </a:xfrm>
          <a:noFill/>
        </p:spPr>
        <p:txBody>
          <a:bodyPr>
            <a:noAutofit/>
          </a:bodyPr>
          <a:lstStyle/>
          <a:p>
            <a:pPr marL="0" indent="0" fontAlgn="base">
              <a:buNone/>
            </a:pPr>
            <a:r>
              <a:rPr lang="ru-RU" sz="1800" b="1" dirty="0" smtClean="0">
                <a:solidFill>
                  <a:srgbClr val="FF0000"/>
                </a:solidFill>
                <a:latin typeface="HeliosCond" panose="020B7200000000000000" pitchFamily="34" charset="0"/>
              </a:rPr>
              <a:t>Манекен по первой помощи</a:t>
            </a:r>
          </a:p>
          <a:p>
            <a:pPr marL="0" indent="0">
              <a:buNone/>
            </a:pPr>
            <a:r>
              <a:rPr lang="ru-RU" sz="1400" dirty="0" smtClean="0">
                <a:latin typeface="HeliosCond" panose="020B7200000000000000" pitchFamily="34" charset="0"/>
              </a:rPr>
              <a:t>Правовое </a:t>
            </a:r>
            <a:r>
              <a:rPr lang="ru-RU" sz="1400" dirty="0">
                <a:latin typeface="HeliosCond" panose="020B7200000000000000" pitchFamily="34" charset="0"/>
              </a:rPr>
              <a:t>обоснование:</a:t>
            </a:r>
            <a:br>
              <a:rPr lang="ru-RU" sz="1400" dirty="0">
                <a:latin typeface="HeliosCond" panose="020B7200000000000000" pitchFamily="34" charset="0"/>
              </a:rPr>
            </a:br>
            <a:r>
              <a:rPr lang="ru-RU" sz="1400" dirty="0">
                <a:latin typeface="HeliosCond" panose="020B7200000000000000" pitchFamily="34" charset="0"/>
              </a:rPr>
              <a:t>Пунктом 96 Правил </a:t>
            </a:r>
            <a:r>
              <a:rPr lang="ru-RU" sz="1400" dirty="0" smtClean="0">
                <a:latin typeface="HeliosCond" panose="020B7200000000000000" pitchFamily="34" charset="0"/>
              </a:rPr>
              <a:t>N </a:t>
            </a:r>
            <a:r>
              <a:rPr lang="ru-RU" sz="1400" dirty="0">
                <a:latin typeface="HeliosCond" panose="020B7200000000000000" pitchFamily="34" charset="0"/>
              </a:rPr>
              <a:t>2464 определено, что работодатель, проводящий обучение работников требованиям охраны труда, обучение по оказанию первой помощи пострадавшим, обучение по использованию (применению) </a:t>
            </a:r>
            <a:r>
              <a:rPr lang="ru-RU" sz="1400" dirty="0" smtClean="0">
                <a:latin typeface="HeliosCond" panose="020B7200000000000000" pitchFamily="34" charset="0"/>
              </a:rPr>
              <a:t>СИЗ, </a:t>
            </a:r>
            <a:r>
              <a:rPr lang="ru-RU" sz="1400" dirty="0">
                <a:latin typeface="HeliosCond" panose="020B7200000000000000" pitchFamily="34" charset="0"/>
              </a:rPr>
              <a:t>должен иметь:</a:t>
            </a:r>
            <a:br>
              <a:rPr lang="ru-RU" sz="1400" dirty="0">
                <a:latin typeface="HeliosCond" panose="020B7200000000000000" pitchFamily="34" charset="0"/>
              </a:rPr>
            </a:br>
            <a:r>
              <a:rPr lang="ru-RU" sz="1400" dirty="0">
                <a:latin typeface="HeliosCond" panose="020B7200000000000000" pitchFamily="34" charset="0"/>
              </a:rPr>
              <a:t>а) </a:t>
            </a:r>
            <a:r>
              <a:rPr lang="ru-RU" sz="1400" dirty="0" smtClean="0">
                <a:latin typeface="HeliosCond" panose="020B7200000000000000" pitchFamily="34" charset="0"/>
              </a:rPr>
              <a:t>МТБ в </a:t>
            </a:r>
            <a:r>
              <a:rPr lang="ru-RU" sz="1400" dirty="0">
                <a:latin typeface="HeliosCond" panose="020B7200000000000000" pitchFamily="34" charset="0"/>
              </a:rPr>
              <a:t>виде мест обучения работников или учебных помещений, а также оборудования, технических средств обучения для осуществления процесса обучения по охране труда.</a:t>
            </a:r>
            <a:br>
              <a:rPr lang="ru-RU" sz="1400" dirty="0">
                <a:latin typeface="HeliosCond" panose="020B7200000000000000" pitchFamily="34" charset="0"/>
              </a:rPr>
            </a:br>
            <a:r>
              <a:rPr lang="ru-RU" sz="1400" dirty="0">
                <a:latin typeface="HeliosCond" panose="020B7200000000000000" pitchFamily="34" charset="0"/>
              </a:rPr>
              <a:t>б) учебно-методическую базу в виде программ обучения по охране труда и учебных материалов для каждой программы обучения по охране труда;</a:t>
            </a:r>
            <a:br>
              <a:rPr lang="ru-RU" sz="1400" dirty="0">
                <a:latin typeface="HeliosCond" panose="020B7200000000000000" pitchFamily="34" charset="0"/>
              </a:rPr>
            </a:br>
            <a:r>
              <a:rPr lang="ru-RU" sz="1400" dirty="0">
                <a:latin typeface="HeliosCond" panose="020B7200000000000000" pitchFamily="34" charset="0"/>
              </a:rPr>
              <a:t>в) не менее 2 лиц, проводящих обучение по охране труда, в штате организации или специалистов, привлекаемых по договорам гражданско-правового характера;</a:t>
            </a:r>
            <a:br>
              <a:rPr lang="ru-RU" sz="1400" dirty="0">
                <a:latin typeface="HeliosCond" panose="020B7200000000000000" pitchFamily="34" charset="0"/>
              </a:rPr>
            </a:br>
            <a:r>
              <a:rPr lang="ru-RU" sz="1400" dirty="0">
                <a:latin typeface="HeliosCond" panose="020B7200000000000000" pitchFamily="34" charset="0"/>
              </a:rPr>
              <a:t>г) комиссию по проверке знания требований охраны труда, сформированную в соответствии с положениями раздела VII настоящих Правил.</a:t>
            </a:r>
          </a:p>
          <a:p>
            <a:pPr marL="0" indent="0" fontAlgn="base">
              <a:buNone/>
            </a:pPr>
            <a:r>
              <a:rPr lang="en-US" sz="1400" b="1" dirty="0">
                <a:latin typeface="HeliosCond" panose="020B7200000000000000" pitchFamily="34" charset="0"/>
                <a:hlinkClick r:id="rId2"/>
              </a:rPr>
              <a:t>https://</a:t>
            </a:r>
            <a:r>
              <a:rPr lang="ru-RU" sz="1400" b="1" dirty="0" err="1">
                <a:latin typeface="HeliosCond" panose="020B7200000000000000" pitchFamily="34" charset="0"/>
                <a:hlinkClick r:id="rId2"/>
              </a:rPr>
              <a:t>онлайнинспекция.рф</a:t>
            </a:r>
            <a:r>
              <a:rPr lang="ru-RU" sz="1400" b="1" dirty="0">
                <a:latin typeface="HeliosCond" panose="020B7200000000000000" pitchFamily="34" charset="0"/>
                <a:hlinkClick r:id="rId2"/>
              </a:rPr>
              <a:t>/</a:t>
            </a:r>
            <a:r>
              <a:rPr lang="en-US" sz="1400" b="1" dirty="0" smtClean="0">
                <a:latin typeface="HeliosCond" panose="020B7200000000000000" pitchFamily="34" charset="0"/>
                <a:hlinkClick r:id="rId2"/>
              </a:rPr>
              <a:t>questions/view/177107?ysclid=mawwpjwp1p814296901</a:t>
            </a:r>
            <a:r>
              <a:rPr lang="ru-RU" sz="1400" b="1" dirty="0" smtClean="0">
                <a:latin typeface="HeliosCond" panose="020B7200000000000000" pitchFamily="34" charset="0"/>
              </a:rPr>
              <a:t> </a:t>
            </a:r>
          </a:p>
          <a:p>
            <a:pPr marL="0" indent="0" fontAlgn="base">
              <a:buNone/>
            </a:pPr>
            <a:r>
              <a:rPr lang="ru-RU" sz="1400" b="1" dirty="0" smtClean="0">
                <a:latin typeface="HeliosCond" panose="020B7200000000000000" pitchFamily="34" charset="0"/>
              </a:rPr>
              <a:t>Внимание! Гит продолжает требовать манекен в своих запросах</a:t>
            </a:r>
            <a:endParaRPr lang="ru-RU" sz="1400" b="1" dirty="0">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1.13. </a:t>
            </a:r>
            <a:r>
              <a:rPr lang="ru-RU" sz="3600" b="1" dirty="0">
                <a:solidFill>
                  <a:schemeClr val="bg1"/>
                </a:solidFill>
              </a:rPr>
              <a:t>ЗАКОНОДАТЕЛЬСТВО</a:t>
            </a:r>
          </a:p>
        </p:txBody>
      </p:sp>
    </p:spTree>
    <p:extLst>
      <p:ext uri="{BB962C8B-B14F-4D97-AF65-F5344CB8AC3E}">
        <p14:creationId xmlns:p14="http://schemas.microsoft.com/office/powerpoint/2010/main" val="72164534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43</a:t>
            </a:fld>
            <a:endParaRPr lang="ru-RU"/>
          </a:p>
        </p:txBody>
      </p:sp>
      <p:sp>
        <p:nvSpPr>
          <p:cNvPr id="8" name="Содержимое 2"/>
          <p:cNvSpPr>
            <a:spLocks noGrp="1"/>
          </p:cNvSpPr>
          <p:nvPr>
            <p:ph sz="half" idx="1"/>
          </p:nvPr>
        </p:nvSpPr>
        <p:spPr>
          <a:xfrm>
            <a:off x="0" y="1131590"/>
            <a:ext cx="8964488" cy="3387278"/>
          </a:xfrm>
          <a:noFill/>
        </p:spPr>
        <p:txBody>
          <a:bodyPr>
            <a:noAutofit/>
          </a:bodyPr>
          <a:lstStyle/>
          <a:p>
            <a:pPr marL="0" indent="0" fontAlgn="base">
              <a:buNone/>
            </a:pPr>
            <a:r>
              <a:rPr lang="ru-RU" sz="1800" b="1" dirty="0" smtClean="0">
                <a:solidFill>
                  <a:srgbClr val="FF0000"/>
                </a:solidFill>
                <a:latin typeface="HeliosCond" panose="020B7200000000000000" pitchFamily="34" charset="0"/>
              </a:rPr>
              <a:t>Манекен по первой помощи</a:t>
            </a:r>
          </a:p>
          <a:p>
            <a:pPr marL="0" indent="0">
              <a:buNone/>
            </a:pPr>
            <a:r>
              <a:rPr lang="ru-RU" sz="1400" dirty="0" smtClean="0">
                <a:latin typeface="HeliosCond" panose="020B7200000000000000" pitchFamily="34" charset="0"/>
              </a:rPr>
              <a:t>К примеру, ГИТ по республике Коми говорит, что манекен нужен</a:t>
            </a:r>
          </a:p>
          <a:p>
            <a:pPr marL="0" indent="0">
              <a:buNone/>
            </a:pPr>
            <a:r>
              <a:rPr lang="en-US" sz="1400" b="1" dirty="0">
                <a:latin typeface="HeliosCond" panose="020B7200000000000000" pitchFamily="34" charset="0"/>
                <a:hlinkClick r:id="rId2"/>
              </a:rPr>
              <a:t>https://</a:t>
            </a:r>
            <a:r>
              <a:rPr lang="en-US" sz="1400" b="1" dirty="0" smtClean="0">
                <a:latin typeface="HeliosCond" panose="020B7200000000000000" pitchFamily="34" charset="0"/>
                <a:hlinkClick r:id="rId2"/>
              </a:rPr>
              <a:t>git11.rostrud.gov.ru/razyasneniya-i-konsultatsii/2024-god232356/1275249.html</a:t>
            </a:r>
            <a:endParaRPr lang="ru-RU" sz="1400" b="1" dirty="0" smtClean="0">
              <a:latin typeface="HeliosCond" panose="020B7200000000000000" pitchFamily="34" charset="0"/>
            </a:endParaRPr>
          </a:p>
          <a:p>
            <a:pPr marL="0" indent="0">
              <a:buNone/>
            </a:pPr>
            <a:r>
              <a:rPr lang="ru-RU" sz="1400" b="1" dirty="0" smtClean="0">
                <a:latin typeface="HeliosCond" panose="020B7200000000000000" pitchFamily="34" charset="0"/>
              </a:rPr>
              <a:t>К примеру, ГИТ по Кемеровской области говорит тоже, что нужен (ссылаясь на Приложение №2 – программа ПП)</a:t>
            </a:r>
          </a:p>
          <a:p>
            <a:pPr marL="0" indent="0">
              <a:buNone/>
            </a:pPr>
            <a:r>
              <a:rPr lang="en-US" sz="1400" b="1" dirty="0">
                <a:latin typeface="HeliosCond" panose="020B7200000000000000" pitchFamily="34" charset="0"/>
                <a:hlinkClick r:id="rId3"/>
              </a:rPr>
              <a:t>https://</a:t>
            </a:r>
            <a:r>
              <a:rPr lang="en-US" sz="1400" b="1" dirty="0" smtClean="0">
                <a:latin typeface="HeliosCond" panose="020B7200000000000000" pitchFamily="34" charset="0"/>
                <a:hlinkClick r:id="rId3"/>
              </a:rPr>
              <a:t>ok.ru/group/70000002079673/topic/156587092440505</a:t>
            </a:r>
            <a:r>
              <a:rPr lang="ru-RU" sz="1400" b="1" dirty="0" smtClean="0">
                <a:latin typeface="HeliosCond" panose="020B7200000000000000" pitchFamily="34" charset="0"/>
              </a:rPr>
              <a:t> </a:t>
            </a:r>
          </a:p>
          <a:p>
            <a:pPr marL="0" indent="0">
              <a:buNone/>
            </a:pPr>
            <a:r>
              <a:rPr lang="ru-RU" sz="1400" b="1" dirty="0" smtClean="0">
                <a:latin typeface="HeliosCond" panose="020B7200000000000000" pitchFamily="34" charset="0"/>
              </a:rPr>
              <a:t>К примеру, ГИТ по СПб</a:t>
            </a:r>
          </a:p>
          <a:p>
            <a:pPr marL="0" indent="0">
              <a:buNone/>
            </a:pPr>
            <a:endParaRPr lang="ru-RU" sz="1400" b="1" dirty="0">
              <a:latin typeface="HeliosCond" panose="020B7200000000000000" pitchFamily="34" charset="0"/>
            </a:endParaRP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1.13. </a:t>
            </a:r>
            <a:r>
              <a:rPr lang="ru-RU" sz="3600" b="1" dirty="0">
                <a:solidFill>
                  <a:schemeClr val="bg1"/>
                </a:solidFill>
              </a:rPr>
              <a:t>ЗАКОНОДАТЕЛЬСТВО</a:t>
            </a:r>
          </a:p>
        </p:txBody>
      </p:sp>
      <p:pic>
        <p:nvPicPr>
          <p:cNvPr id="3" name="Рисунок 2"/>
          <p:cNvPicPr>
            <a:picLocks noChangeAspect="1"/>
          </p:cNvPicPr>
          <p:nvPr/>
        </p:nvPicPr>
        <p:blipFill>
          <a:blip r:embed="rId4"/>
          <a:stretch>
            <a:fillRect/>
          </a:stretch>
        </p:blipFill>
        <p:spPr>
          <a:xfrm>
            <a:off x="323528" y="3075806"/>
            <a:ext cx="7063875" cy="748200"/>
          </a:xfrm>
          <a:prstGeom prst="rect">
            <a:avLst/>
          </a:prstGeom>
        </p:spPr>
      </p:pic>
    </p:spTree>
    <p:extLst>
      <p:ext uri="{BB962C8B-B14F-4D97-AF65-F5344CB8AC3E}">
        <p14:creationId xmlns:p14="http://schemas.microsoft.com/office/powerpoint/2010/main" val="410318608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dirty="0" smtClean="0"/>
              <a:t>Центр обеспечения охраны труда</a:t>
            </a:r>
            <a:endParaRPr lang="ru-RU" dirty="0"/>
          </a:p>
        </p:txBody>
      </p:sp>
      <p:sp>
        <p:nvSpPr>
          <p:cNvPr id="6" name="Номер слайда 5"/>
          <p:cNvSpPr>
            <a:spLocks noGrp="1"/>
          </p:cNvSpPr>
          <p:nvPr>
            <p:ph type="sldNum" sz="quarter" idx="12"/>
          </p:nvPr>
        </p:nvSpPr>
        <p:spPr/>
        <p:txBody>
          <a:bodyPr/>
          <a:lstStyle/>
          <a:p>
            <a:fld id="{36B1CA64-C48E-480E-A5A5-340591A3DC09}" type="slidenum">
              <a:rPr lang="ru-RU" smtClean="0"/>
              <a:pPr/>
              <a:t>44</a:t>
            </a:fld>
            <a:endParaRPr lang="ru-RU"/>
          </a:p>
        </p:txBody>
      </p:sp>
      <p:sp>
        <p:nvSpPr>
          <p:cNvPr id="8" name="Содержимое 2"/>
          <p:cNvSpPr>
            <a:spLocks noGrp="1"/>
          </p:cNvSpPr>
          <p:nvPr>
            <p:ph sz="half" idx="1"/>
          </p:nvPr>
        </p:nvSpPr>
        <p:spPr>
          <a:xfrm>
            <a:off x="35496" y="1131590"/>
            <a:ext cx="8712968" cy="3387278"/>
          </a:xfrm>
          <a:noFill/>
        </p:spPr>
        <p:txBody>
          <a:bodyPr>
            <a:noAutofit/>
          </a:bodyPr>
          <a:lstStyle/>
          <a:p>
            <a:pPr marL="0" indent="0">
              <a:buNone/>
            </a:pPr>
            <a:r>
              <a:rPr lang="ru-RU" sz="1800" b="1" dirty="0">
                <a:solidFill>
                  <a:srgbClr val="FF0000"/>
                </a:solidFill>
                <a:latin typeface="HeliosCond" panose="020B7200000000000000" pitchFamily="34" charset="0"/>
              </a:rPr>
              <a:t>Письмо Минтруда России от 04.03.2025 № </a:t>
            </a:r>
            <a:r>
              <a:rPr lang="ru-RU" sz="1800" b="1" dirty="0" smtClean="0">
                <a:solidFill>
                  <a:srgbClr val="FF0000"/>
                </a:solidFill>
                <a:latin typeface="HeliosCond" panose="020B7200000000000000" pitchFamily="34" charset="0"/>
              </a:rPr>
              <a:t>15-3/ООГ-447</a:t>
            </a:r>
          </a:p>
          <a:p>
            <a:pPr marL="0" indent="0">
              <a:buNone/>
            </a:pPr>
            <a:r>
              <a:rPr lang="ru-RU" sz="1400" b="1" dirty="0">
                <a:latin typeface="HeliosCond" panose="020B7200000000000000" pitchFamily="34" charset="0"/>
              </a:rPr>
              <a:t>Вопрос:</a:t>
            </a:r>
            <a:r>
              <a:rPr lang="ru-RU" sz="1400" dirty="0">
                <a:latin typeface="HeliosCond" panose="020B7200000000000000" pitchFamily="34" charset="0"/>
              </a:rPr>
              <a:t> </a:t>
            </a:r>
            <a:endParaRPr lang="ru-RU" sz="1400" dirty="0" smtClean="0">
              <a:latin typeface="HeliosCond" panose="020B7200000000000000" pitchFamily="34" charset="0"/>
            </a:endParaRPr>
          </a:p>
          <a:p>
            <a:pPr marL="0" indent="0">
              <a:buNone/>
            </a:pPr>
            <a:r>
              <a:rPr lang="ru-RU" sz="1400" dirty="0" smtClean="0">
                <a:latin typeface="HeliosCond" panose="020B7200000000000000" pitchFamily="34" charset="0"/>
              </a:rPr>
              <a:t>О </a:t>
            </a:r>
            <a:r>
              <a:rPr lang="ru-RU" sz="1400" dirty="0">
                <a:latin typeface="HeliosCond" panose="020B7200000000000000" pitchFamily="34" charset="0"/>
              </a:rPr>
              <a:t>направлении работодателем запроса в медицинскую организацию о предоставлении медицинского заключения и обеспечении его наличия в рамках расследования несчастного случая на производстве</a:t>
            </a:r>
            <a:r>
              <a:rPr lang="ru-RU" sz="1400" dirty="0" smtClean="0">
                <a:latin typeface="HeliosCond" panose="020B7200000000000000" pitchFamily="34" charset="0"/>
              </a:rPr>
              <a:t>.</a:t>
            </a:r>
          </a:p>
          <a:p>
            <a:pPr marL="0" indent="0">
              <a:buNone/>
            </a:pPr>
            <a:r>
              <a:rPr lang="ru-RU" sz="1400" b="1" dirty="0" smtClean="0">
                <a:latin typeface="HeliosCond" panose="020B7200000000000000" pitchFamily="34" charset="0"/>
              </a:rPr>
              <a:t>Ответ: </a:t>
            </a:r>
          </a:p>
          <a:p>
            <a:pPr marL="0" indent="0">
              <a:buNone/>
            </a:pPr>
            <a:r>
              <a:rPr lang="ru-RU" sz="1400" dirty="0">
                <a:latin typeface="HeliosCond" panose="020B7200000000000000" pitchFamily="34" charset="0"/>
              </a:rPr>
              <a:t>В рамках расследования несчастного случая на производстве работодатель не только может, но и должен запросить в медицинском учреждении документы, подтверждающие нахождение работника в состоянии алкогольного опьянения</a:t>
            </a:r>
            <a:r>
              <a:rPr lang="ru-RU" sz="1400" dirty="0" smtClean="0">
                <a:latin typeface="HeliosCond" panose="020B7200000000000000" pitchFamily="34" charset="0"/>
              </a:rPr>
              <a:t>.</a:t>
            </a:r>
          </a:p>
          <a:p>
            <a:pPr marL="0" indent="0">
              <a:buNone/>
            </a:pPr>
            <a:r>
              <a:rPr lang="ru-RU" sz="1400" dirty="0">
                <a:latin typeface="HeliosCond" panose="020B7200000000000000" pitchFamily="34" charset="0"/>
              </a:rPr>
              <a:t>Материалы расследования несчастного случая на производстве в числе прочего включают медицинское заключение о возможном нахождении пострадавшего при его поступлении в медицинскую организацию в состоянии алкогольного, наркотического или иного токсического опьянения (отравления</a:t>
            </a:r>
            <a:r>
              <a:rPr lang="ru-RU" sz="1400" dirty="0" smtClean="0">
                <a:latin typeface="HeliosCond" panose="020B7200000000000000" pitchFamily="34" charset="0"/>
              </a:rPr>
              <a:t>)</a:t>
            </a:r>
          </a:p>
          <a:p>
            <a:pPr marL="0" indent="0">
              <a:buNone/>
            </a:pPr>
            <a:r>
              <a:rPr lang="ru-RU" sz="1400" dirty="0">
                <a:latin typeface="HeliosCond" panose="020B7200000000000000" pitchFamily="34" charset="0"/>
              </a:rPr>
              <a:t>Таким образом, в трудовом законодательстве закреплена обязанность работодателя при проведении расследования несчастного случая направить в медицинскую организацию запрос о предоставлении медицинского заключения и обеспечить наличие такого заключения в материалах расследования</a:t>
            </a:r>
          </a:p>
        </p:txBody>
      </p:sp>
      <p:sp>
        <p:nvSpPr>
          <p:cNvPr id="9" name="Title 11"/>
          <p:cNvSpPr>
            <a:spLocks noGrp="1"/>
          </p:cNvSpPr>
          <p:nvPr>
            <p:ph type="title"/>
          </p:nvPr>
        </p:nvSpPr>
        <p:spPr>
          <a:xfrm>
            <a:off x="3347864" y="267494"/>
            <a:ext cx="5328592" cy="792088"/>
          </a:xfrm>
        </p:spPr>
        <p:txBody>
          <a:bodyPr>
            <a:normAutofit/>
          </a:bodyPr>
          <a:lstStyle/>
          <a:p>
            <a:pPr algn="l"/>
            <a:r>
              <a:rPr lang="ru-RU" sz="3600" b="1" dirty="0" smtClean="0">
                <a:solidFill>
                  <a:schemeClr val="bg1"/>
                </a:solidFill>
              </a:rPr>
              <a:t>1.14	. </a:t>
            </a:r>
            <a:r>
              <a:rPr lang="ru-RU" sz="3600" b="1" dirty="0">
                <a:solidFill>
                  <a:schemeClr val="bg1"/>
                </a:solidFill>
              </a:rPr>
              <a:t>ЗАКОНОДАТЕЛЬСТВО</a:t>
            </a:r>
          </a:p>
        </p:txBody>
      </p:sp>
    </p:spTree>
    <p:extLst>
      <p:ext uri="{BB962C8B-B14F-4D97-AF65-F5344CB8AC3E}">
        <p14:creationId xmlns:p14="http://schemas.microsoft.com/office/powerpoint/2010/main" val="248004732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Рисунок 12" descr="оранж_верх.png"/>
          <p:cNvPicPr>
            <a:picLocks noChangeAspect="1"/>
          </p:cNvPicPr>
          <p:nvPr/>
        </p:nvPicPr>
        <p:blipFill>
          <a:blip r:embed="rId2" cstate="print"/>
          <a:stretch>
            <a:fillRect/>
          </a:stretch>
        </p:blipFill>
        <p:spPr>
          <a:xfrm>
            <a:off x="0" y="0"/>
            <a:ext cx="9144000" cy="1152336"/>
          </a:xfrm>
          <a:prstGeom prst="rect">
            <a:avLst/>
          </a:prstGeom>
        </p:spPr>
      </p:pic>
      <p:sp>
        <p:nvSpPr>
          <p:cNvPr id="2" name="Заголовок 1"/>
          <p:cNvSpPr>
            <a:spLocks noGrp="1"/>
          </p:cNvSpPr>
          <p:nvPr>
            <p:ph type="title"/>
          </p:nvPr>
        </p:nvSpPr>
        <p:spPr>
          <a:xfrm>
            <a:off x="5364088" y="267494"/>
            <a:ext cx="3456384" cy="857250"/>
          </a:xfrm>
        </p:spPr>
        <p:txBody>
          <a:bodyPr>
            <a:normAutofit/>
          </a:bodyPr>
          <a:lstStyle/>
          <a:p>
            <a:r>
              <a:rPr lang="ru-RU" sz="2700" b="1" dirty="0" smtClean="0">
                <a:solidFill>
                  <a:schemeClr val="bg1"/>
                </a:solidFill>
                <a:latin typeface="HeliosCond" panose="020B7200000000000000" pitchFamily="34" charset="0"/>
              </a:rPr>
              <a:t>БЕСЕДА В </a:t>
            </a:r>
            <a:r>
              <a:rPr lang="en-US" sz="2700" b="1" dirty="0" smtClean="0">
                <a:solidFill>
                  <a:schemeClr val="bg1"/>
                </a:solidFill>
                <a:latin typeface="HeliosCond" panose="020B7200000000000000" pitchFamily="34" charset="0"/>
              </a:rPr>
              <a:t>WHATSAPP</a:t>
            </a:r>
          </a:p>
        </p:txBody>
      </p:sp>
      <p:sp>
        <p:nvSpPr>
          <p:cNvPr id="4" name="Дата 3"/>
          <p:cNvSpPr>
            <a:spLocks noGrp="1"/>
          </p:cNvSpPr>
          <p:nvPr>
            <p:ph type="dt" sz="half" idx="10"/>
          </p:nvPr>
        </p:nvSpPr>
        <p:spPr/>
        <p:txBody>
          <a:bodyPr/>
          <a:lstStyle/>
          <a:p>
            <a:fld id="{3A78FA44-0D62-437E-9FB9-759A7CFA09C2}" type="datetime1">
              <a:rPr lang="ru-RU" smtClean="0"/>
              <a:pPr/>
              <a:t>22.05.2025</a:t>
            </a:fld>
            <a:endParaRPr lang="ru-RU"/>
          </a:p>
        </p:txBody>
      </p:sp>
      <p:sp>
        <p:nvSpPr>
          <p:cNvPr id="5" name="Нижний колонтитул 4"/>
          <p:cNvSpPr>
            <a:spLocks noGrp="1"/>
          </p:cNvSpPr>
          <p:nvPr>
            <p:ph type="ftr" sz="quarter" idx="11"/>
          </p:nvPr>
        </p:nvSpPr>
        <p:spPr/>
        <p:txBody>
          <a:bodyPr/>
          <a:lstStyle/>
          <a:p>
            <a:r>
              <a:rPr lang="ru-RU" smtClean="0"/>
              <a:t>Центр обеспечения охраны труда</a:t>
            </a:r>
            <a:endParaRPr lang="ru-RU"/>
          </a:p>
        </p:txBody>
      </p:sp>
      <p:sp>
        <p:nvSpPr>
          <p:cNvPr id="6" name="Номер слайда 5"/>
          <p:cNvSpPr>
            <a:spLocks noGrp="1"/>
          </p:cNvSpPr>
          <p:nvPr>
            <p:ph type="sldNum" sz="quarter" idx="12"/>
          </p:nvPr>
        </p:nvSpPr>
        <p:spPr/>
        <p:txBody>
          <a:bodyPr/>
          <a:lstStyle/>
          <a:p>
            <a:fld id="{36B1CA64-C48E-480E-A5A5-340591A3DC09}" type="slidenum">
              <a:rPr lang="ru-RU" smtClean="0"/>
              <a:pPr/>
              <a:t>45</a:t>
            </a:fld>
            <a:endParaRPr lang="ru-RU"/>
          </a:p>
        </p:txBody>
      </p:sp>
      <p:sp>
        <p:nvSpPr>
          <p:cNvPr id="10" name="Прямоугольник 9"/>
          <p:cNvSpPr/>
          <p:nvPr/>
        </p:nvSpPr>
        <p:spPr>
          <a:xfrm>
            <a:off x="755576" y="1173182"/>
            <a:ext cx="4536504" cy="707886"/>
          </a:xfrm>
          <a:prstGeom prst="rect">
            <a:avLst/>
          </a:prstGeom>
          <a:noFill/>
        </p:spPr>
        <p:txBody>
          <a:bodyPr wrap="square" lIns="91440" tIns="45720" rIns="91440" bIns="45720">
            <a:spAutoFit/>
          </a:bodyPr>
          <a:lstStyle/>
          <a:p>
            <a:r>
              <a:rPr lang="ru-RU" sz="2000" b="1" dirty="0" smtClean="0">
                <a:solidFill>
                  <a:schemeClr val="accent6">
                    <a:lumMod val="75000"/>
                  </a:schemeClr>
                </a:solidFill>
                <a:latin typeface="HeliosCond" pitchFamily="34" charset="-52"/>
                <a:ea typeface="+mj-ea"/>
                <a:cs typeface="+mj-cs"/>
              </a:rPr>
              <a:t>МЫ СТРЕМИМСЯ К УЛУЧШЕНИЮ КАЧЕСТВА КОММУНИКАЦИИ. </a:t>
            </a:r>
            <a:endParaRPr lang="ru-RU" sz="2000" b="1" cap="none" spc="0" dirty="0">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latin typeface="Calibri (Основной текст)"/>
            </a:endParaRPr>
          </a:p>
        </p:txBody>
      </p:sp>
      <p:pic>
        <p:nvPicPr>
          <p:cNvPr id="12" name="Рисунок 11" descr="вотсап беседа.png"/>
          <p:cNvPicPr>
            <a:picLocks noChangeAspect="1"/>
          </p:cNvPicPr>
          <p:nvPr/>
        </p:nvPicPr>
        <p:blipFill>
          <a:blip r:embed="rId3" cstate="print"/>
          <a:srcRect l="8779" t="8779" r="7822" b="10016"/>
          <a:stretch>
            <a:fillRect/>
          </a:stretch>
        </p:blipFill>
        <p:spPr>
          <a:xfrm>
            <a:off x="5436096" y="1173182"/>
            <a:ext cx="3456384" cy="3365427"/>
          </a:xfrm>
          <a:prstGeom prst="rect">
            <a:avLst/>
          </a:prstGeom>
        </p:spPr>
      </p:pic>
      <p:sp>
        <p:nvSpPr>
          <p:cNvPr id="14" name="Прямоугольник 13"/>
          <p:cNvSpPr/>
          <p:nvPr/>
        </p:nvSpPr>
        <p:spPr>
          <a:xfrm>
            <a:off x="0" y="4714890"/>
            <a:ext cx="9144000" cy="428610"/>
          </a:xfrm>
          <a:prstGeom prst="rect">
            <a:avLst/>
          </a:prstGeom>
          <a:solidFill>
            <a:srgbClr val="E778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Прямоугольник 9"/>
          <p:cNvSpPr/>
          <p:nvPr/>
        </p:nvSpPr>
        <p:spPr>
          <a:xfrm>
            <a:off x="395536" y="1824375"/>
            <a:ext cx="5040560" cy="1354217"/>
          </a:xfrm>
          <a:prstGeom prst="rect">
            <a:avLst/>
          </a:prstGeom>
          <a:noFill/>
        </p:spPr>
        <p:txBody>
          <a:bodyPr wrap="square" lIns="91440" tIns="45720" rIns="91440" bIns="45720">
            <a:spAutoFit/>
          </a:bodyPr>
          <a:lstStyle/>
          <a:p>
            <a:pPr marL="342900" indent="-342900">
              <a:spcBef>
                <a:spcPts val="400"/>
              </a:spcBef>
              <a:buClr>
                <a:schemeClr val="accent6"/>
              </a:buClr>
              <a:buFont typeface="Wingdings" panose="05000000000000000000" pitchFamily="2" charset="2"/>
              <a:buChar char="n"/>
            </a:pPr>
            <a:r>
              <a:rPr lang="ru-RU" b="1" dirty="0" smtClean="0">
                <a:solidFill>
                  <a:schemeClr val="accent6">
                    <a:lumMod val="75000"/>
                  </a:schemeClr>
                </a:solidFill>
                <a:latin typeface="HeliosCond" pitchFamily="34" charset="-52"/>
                <a:ea typeface="+mj-ea"/>
                <a:cs typeface="+mj-cs"/>
              </a:rPr>
              <a:t>Примите приглашение в беседу клуба профессионалов охраны труда в </a:t>
            </a:r>
            <a:r>
              <a:rPr lang="en-US" b="1" dirty="0" err="1" smtClean="0">
                <a:solidFill>
                  <a:schemeClr val="accent6">
                    <a:lumMod val="75000"/>
                  </a:schemeClr>
                </a:solidFill>
                <a:latin typeface="HeliosCond" pitchFamily="34" charset="-52"/>
                <a:ea typeface="+mj-ea"/>
                <a:cs typeface="+mj-cs"/>
              </a:rPr>
              <a:t>WhatsApp</a:t>
            </a:r>
            <a:endParaRPr lang="en-US" b="1" dirty="0" smtClean="0">
              <a:solidFill>
                <a:schemeClr val="accent6">
                  <a:lumMod val="75000"/>
                </a:schemeClr>
              </a:solidFill>
              <a:latin typeface="HeliosCond" pitchFamily="34" charset="-52"/>
              <a:ea typeface="+mj-ea"/>
              <a:cs typeface="+mj-cs"/>
            </a:endParaRPr>
          </a:p>
          <a:p>
            <a:pPr marL="342900" indent="-342900">
              <a:spcBef>
                <a:spcPts val="400"/>
              </a:spcBef>
              <a:buClr>
                <a:schemeClr val="accent6"/>
              </a:buClr>
              <a:buFont typeface="Wingdings" panose="05000000000000000000" pitchFamily="2" charset="2"/>
              <a:buChar char="n"/>
            </a:pPr>
            <a:r>
              <a:rPr lang="ru-RU" b="1" dirty="0" smtClean="0">
                <a:solidFill>
                  <a:schemeClr val="accent6">
                    <a:lumMod val="75000"/>
                  </a:schemeClr>
                </a:solidFill>
                <a:latin typeface="HeliosCond" pitchFamily="34" charset="-52"/>
                <a:ea typeface="+mj-ea"/>
                <a:cs typeface="+mj-cs"/>
              </a:rPr>
              <a:t>Получайте приглашения и материалы встреч</a:t>
            </a:r>
          </a:p>
          <a:p>
            <a:pPr marL="342900" indent="-342900">
              <a:spcBef>
                <a:spcPts val="400"/>
              </a:spcBef>
              <a:buClr>
                <a:schemeClr val="accent6"/>
              </a:buClr>
              <a:buFont typeface="Wingdings" panose="05000000000000000000" pitchFamily="2" charset="2"/>
              <a:buChar char="n"/>
            </a:pPr>
            <a:r>
              <a:rPr lang="ru-RU" b="1" dirty="0" smtClean="0">
                <a:solidFill>
                  <a:schemeClr val="accent6">
                    <a:lumMod val="75000"/>
                  </a:schemeClr>
                </a:solidFill>
                <a:latin typeface="HeliosCond" pitchFamily="34" charset="-52"/>
                <a:ea typeface="+mj-ea"/>
                <a:cs typeface="+mj-cs"/>
              </a:rPr>
              <a:t>Участвуйте в дискуссиях</a:t>
            </a:r>
            <a:endParaRPr lang="ru-RU" b="1" cap="none" spc="0" dirty="0">
              <a:ln w="12700">
                <a:solidFill>
                  <a:schemeClr val="tx2">
                    <a:satMod val="155000"/>
                  </a:schemeClr>
                </a:solidFill>
                <a:prstDash val="solid"/>
              </a:ln>
              <a:solidFill>
                <a:schemeClr val="accent6">
                  <a:lumMod val="75000"/>
                </a:schemeClr>
              </a:solidFill>
              <a:effectLst>
                <a:outerShdw blurRad="41275" dist="20320" dir="1800000" algn="tl" rotWithShape="0">
                  <a:srgbClr val="000000">
                    <a:alpha val="40000"/>
                  </a:srgbClr>
                </a:outerShdw>
              </a:effectLst>
              <a:latin typeface="Calibri (Основной текст)"/>
            </a:endParaRPr>
          </a:p>
        </p:txBody>
      </p:sp>
      <p:sp>
        <p:nvSpPr>
          <p:cNvPr id="15" name="Прямоугольник 10"/>
          <p:cNvSpPr/>
          <p:nvPr/>
        </p:nvSpPr>
        <p:spPr>
          <a:xfrm>
            <a:off x="755576" y="3182654"/>
            <a:ext cx="4520752" cy="1477328"/>
          </a:xfrm>
          <a:prstGeom prst="rect">
            <a:avLst/>
          </a:prstGeom>
          <a:noFill/>
        </p:spPr>
        <p:txBody>
          <a:bodyPr wrap="square" lIns="91440" tIns="45720" rIns="91440" bIns="45720">
            <a:spAutoFit/>
          </a:bodyPr>
          <a:lstStyle/>
          <a:p>
            <a:r>
              <a:rPr lang="ru-RU" b="1" dirty="0" smtClean="0">
                <a:latin typeface="HeliosCond" pitchFamily="34" charset="-52"/>
              </a:rPr>
              <a:t>Остались вопросы?</a:t>
            </a:r>
          </a:p>
          <a:p>
            <a:r>
              <a:rPr lang="ru-RU" b="1" dirty="0" smtClean="0">
                <a:latin typeface="HeliosCond" pitchFamily="34" charset="-52"/>
              </a:rPr>
              <a:t>Санкт-Петербург</a:t>
            </a:r>
          </a:p>
          <a:p>
            <a:r>
              <a:rPr lang="ru-RU" b="1" dirty="0">
                <a:latin typeface="HeliosCond" pitchFamily="34" charset="-52"/>
              </a:rPr>
              <a:t>у</a:t>
            </a:r>
            <a:r>
              <a:rPr lang="ru-RU" b="1" dirty="0" smtClean="0">
                <a:latin typeface="HeliosCond" pitchFamily="34" charset="-52"/>
              </a:rPr>
              <a:t>л. Маршала Говорова, д.35  корп. 4, офис 615</a:t>
            </a:r>
          </a:p>
          <a:p>
            <a:r>
              <a:rPr lang="en-US" b="1" dirty="0" smtClean="0">
                <a:latin typeface="HeliosCond" pitchFamily="34" charset="-52"/>
              </a:rPr>
              <a:t>E-mail</a:t>
            </a:r>
            <a:r>
              <a:rPr lang="ru-RU" b="1" dirty="0" smtClean="0">
                <a:latin typeface="HeliosCond" pitchFamily="34" charset="-52"/>
              </a:rPr>
              <a:t>:</a:t>
            </a:r>
            <a:r>
              <a:rPr lang="en-US" b="1" dirty="0" smtClean="0">
                <a:latin typeface="HeliosCond" pitchFamily="34" charset="-52"/>
              </a:rPr>
              <a:t> </a:t>
            </a:r>
            <a:r>
              <a:rPr lang="en-US" b="1" dirty="0" smtClean="0">
                <a:latin typeface="HeliosCond" pitchFamily="34" charset="-52"/>
                <a:hlinkClick r:id="rId4"/>
              </a:rPr>
              <a:t>orientir@mxctr.ru</a:t>
            </a:r>
            <a:endParaRPr lang="en-US" b="1" dirty="0" smtClean="0">
              <a:latin typeface="HeliosCond" pitchFamily="34" charset="-52"/>
            </a:endParaRPr>
          </a:p>
          <a:p>
            <a:r>
              <a:rPr lang="en-US" b="1" dirty="0" smtClean="0">
                <a:latin typeface="HeliosCond" pitchFamily="34" charset="-52"/>
              </a:rPr>
              <a:t>8 800 550 64 77</a:t>
            </a:r>
            <a:endParaRPr lang="ru-RU" b="1" dirty="0">
              <a:latin typeface="HeliosCond" pitchFamily="34" charset="-52"/>
            </a:endParaRPr>
          </a:p>
        </p:txBody>
      </p:sp>
    </p:spTree>
    <p:extLst>
      <p:ext uri="{BB962C8B-B14F-4D97-AF65-F5344CB8AC3E}">
        <p14:creationId xmlns:p14="http://schemas.microsoft.com/office/powerpoint/2010/main" val="3000568887"/>
      </p:ext>
    </p:extLst>
  </p:cSld>
  <p:clrMapOvr>
    <a:masterClrMapping/>
  </p:clrMapOvr>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36113</TotalTime>
  <Words>2658</Words>
  <Application>Microsoft Office PowerPoint</Application>
  <PresentationFormat>Экран (16:9)</PresentationFormat>
  <Paragraphs>414</Paragraphs>
  <Slides>45</Slides>
  <Notes>0</Notes>
  <HiddenSlides>0</HiddenSlides>
  <MMClips>0</MMClips>
  <ScaleCrop>false</ScaleCrop>
  <HeadingPairs>
    <vt:vector size="6" baseType="variant">
      <vt:variant>
        <vt:lpstr>Использованные шрифты</vt:lpstr>
      </vt:variant>
      <vt:variant>
        <vt:i4>5</vt:i4>
      </vt:variant>
      <vt:variant>
        <vt:lpstr>Тема</vt:lpstr>
      </vt:variant>
      <vt:variant>
        <vt:i4>1</vt:i4>
      </vt:variant>
      <vt:variant>
        <vt:lpstr>Заголовки слайдов</vt:lpstr>
      </vt:variant>
      <vt:variant>
        <vt:i4>45</vt:i4>
      </vt:variant>
    </vt:vector>
  </HeadingPairs>
  <TitlesOfParts>
    <vt:vector size="51" baseType="lpstr">
      <vt:lpstr>Arial</vt:lpstr>
      <vt:lpstr>Calibri</vt:lpstr>
      <vt:lpstr>Calibri (Основной текст)</vt:lpstr>
      <vt:lpstr>HeliosCond</vt:lpstr>
      <vt:lpstr>Wingdings</vt:lpstr>
      <vt:lpstr>Тема Office</vt:lpstr>
      <vt:lpstr>Презентация PowerPoint</vt:lpstr>
      <vt:lpstr>ОХРАНА ТРУДА 2025</vt:lpstr>
      <vt:lpstr>1.1. ЗАКОНОДАТЕЛЬСТВО</vt:lpstr>
      <vt:lpstr>1.1. ЗАКОНОДАТЕЛЬСТВО</vt:lpstr>
      <vt:lpstr>1.2. ЗАКОНОДАТЕЛЬСТВО</vt:lpstr>
      <vt:lpstr>1.3. ЗАКОНОДАТЕЛЬСТВО</vt:lpstr>
      <vt:lpstr>1.4. ЗАКОНОДАТЕЛЬСТВО</vt:lpstr>
      <vt:lpstr>1.5. ЗАКОНОДАТЕЛЬСТВО</vt:lpstr>
      <vt:lpstr>1.5. ЗАКОНОДАТЕЛЬСТВО</vt:lpstr>
      <vt:lpstr>1.5. ЗАКОНОДАТЕЛЬСТВО</vt:lpstr>
      <vt:lpstr>1.5. ЗАКОНОДАТЕЛЬСТВО</vt:lpstr>
      <vt:lpstr>1.5. ЗАКОНОДАТЕЛЬСТВО</vt:lpstr>
      <vt:lpstr>1.5. ЗАКОНОДАТЕЛЬСТВО</vt:lpstr>
      <vt:lpstr>1.5. ЗАКОНОДАТЕЛЬСТВО</vt:lpstr>
      <vt:lpstr>1.5. ЗАКОНОДАТЕЛЬСТВО</vt:lpstr>
      <vt:lpstr>1.5. ЗАКОНОДАТЕЛЬСТВО</vt:lpstr>
      <vt:lpstr>1.5. ЗАКОНОДАТЕЛЬСТВО</vt:lpstr>
      <vt:lpstr>1.5. ЗАКОНОДАТЕЛЬСТВО</vt:lpstr>
      <vt:lpstr>1.5. ЗАКОНОДАТЕЛЬСТВО</vt:lpstr>
      <vt:lpstr>1.5. ЗАКОНОДАТЕЛЬСТВО</vt:lpstr>
      <vt:lpstr>1.5. ЗАКОНОДАТЕЛЬСТВО</vt:lpstr>
      <vt:lpstr>1.5. ЗАКОНОДАТЕЛЬСТВО</vt:lpstr>
      <vt:lpstr>1.5. ЗАКОНОДАТЕЛЬСТВО</vt:lpstr>
      <vt:lpstr>1.5. ЗАКОНОДАТЕЛЬСТВО</vt:lpstr>
      <vt:lpstr>1.5. ЗАКОНОДАТЕЛЬСТВО</vt:lpstr>
      <vt:lpstr>1.5. ЗАКОНОДАТЕЛЬСТВО</vt:lpstr>
      <vt:lpstr>1.5. ЗАКОНОДАТЕЛЬСТВО</vt:lpstr>
      <vt:lpstr>1.5. ЗАКОНОДАТЕЛЬСТВО</vt:lpstr>
      <vt:lpstr>1.5. ЗАКОНОДАТЕЛЬСТВО</vt:lpstr>
      <vt:lpstr>1.6. ЗАКОНОДАТЕЛЬСТВО</vt:lpstr>
      <vt:lpstr>1.6. ЗАКОНОДАТЕЛЬСТВО</vt:lpstr>
      <vt:lpstr>1.7. ЗАКОНОДАТЕЛЬСТВО</vt:lpstr>
      <vt:lpstr>1.8. ЗАКОНОДАТЕЛЬСТВО</vt:lpstr>
      <vt:lpstr>1.9. ЗАКОНОДАТЕЛЬСТВО</vt:lpstr>
      <vt:lpstr>1.10. ЗАКОНОДАТЕЛЬСТВО</vt:lpstr>
      <vt:lpstr>1.11. ЗАКОНОДАТЕЛЬСТВО</vt:lpstr>
      <vt:lpstr>1.11. ЗАКОНОДАТЕЛЬСТВО</vt:lpstr>
      <vt:lpstr>1.12. ЗАКОНОДАТЕЛЬСТВО</vt:lpstr>
      <vt:lpstr>1.12. ЗАКОНОДАТЕЛЬСТВО</vt:lpstr>
      <vt:lpstr>1.12. ЗАКОНОДАТЕЛЬСТВО</vt:lpstr>
      <vt:lpstr>1.13. ЗАКОНОДАТЕЛЬСТВО</vt:lpstr>
      <vt:lpstr>1.13. ЗАКОНОДАТЕЛЬСТВО</vt:lpstr>
      <vt:lpstr>1.13. ЗАКОНОДАТЕЛЬСТВО</vt:lpstr>
      <vt:lpstr>1.14 . ЗАКОНОДАТЕЛЬСТВО</vt:lpstr>
      <vt:lpstr>БЕСЕДА В WHATSAPP</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Dell</dc:creator>
  <cp:lastModifiedBy>Admin</cp:lastModifiedBy>
  <cp:revision>809</cp:revision>
  <dcterms:created xsi:type="dcterms:W3CDTF">2021-11-23T08:30:03Z</dcterms:created>
  <dcterms:modified xsi:type="dcterms:W3CDTF">2025-05-22T09:07:55Z</dcterms:modified>
</cp:coreProperties>
</file>