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sldIdLst>
    <p:sldId id="313" r:id="rId2"/>
    <p:sldId id="315" r:id="rId3"/>
    <p:sldId id="663" r:id="rId4"/>
    <p:sldId id="869" r:id="rId5"/>
    <p:sldId id="870" r:id="rId6"/>
    <p:sldId id="925" r:id="rId7"/>
    <p:sldId id="926" r:id="rId8"/>
    <p:sldId id="927" r:id="rId9"/>
    <p:sldId id="928" r:id="rId10"/>
    <p:sldId id="929" r:id="rId11"/>
    <p:sldId id="930" r:id="rId12"/>
    <p:sldId id="871" r:id="rId13"/>
    <p:sldId id="931" r:id="rId14"/>
    <p:sldId id="933" r:id="rId15"/>
    <p:sldId id="932" r:id="rId16"/>
    <p:sldId id="934" r:id="rId17"/>
    <p:sldId id="935" r:id="rId18"/>
    <p:sldId id="936" r:id="rId19"/>
    <p:sldId id="937" r:id="rId20"/>
    <p:sldId id="938" r:id="rId21"/>
    <p:sldId id="939" r:id="rId22"/>
    <p:sldId id="940" r:id="rId23"/>
    <p:sldId id="941" r:id="rId24"/>
    <p:sldId id="942" r:id="rId25"/>
    <p:sldId id="943" r:id="rId26"/>
    <p:sldId id="784" r:id="rId27"/>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BF1A0090-E240-4258-B0D7-62B0735AA170}">
          <p14:sldIdLst>
            <p14:sldId id="313"/>
            <p14:sldId id="315"/>
            <p14:sldId id="663"/>
            <p14:sldId id="869"/>
            <p14:sldId id="870"/>
            <p14:sldId id="925"/>
            <p14:sldId id="926"/>
            <p14:sldId id="927"/>
            <p14:sldId id="928"/>
            <p14:sldId id="929"/>
            <p14:sldId id="930"/>
            <p14:sldId id="871"/>
            <p14:sldId id="931"/>
            <p14:sldId id="933"/>
            <p14:sldId id="932"/>
            <p14:sldId id="934"/>
            <p14:sldId id="935"/>
            <p14:sldId id="936"/>
            <p14:sldId id="937"/>
            <p14:sldId id="938"/>
            <p14:sldId id="939"/>
            <p14:sldId id="940"/>
            <p14:sldId id="941"/>
            <p14:sldId id="942"/>
            <p14:sldId id="943"/>
            <p14:sldId id="784"/>
          </p14:sldIdLst>
        </p14:section>
      </p14:sectionLst>
    </p:ext>
    <p:ext uri="{EFAFB233-063F-42B5-8137-9DF3F51BA10A}">
      <p15:sldGuideLst xmlns:p15="http://schemas.microsoft.com/office/powerpoint/2012/main">
        <p15:guide id="1" orient="horz" pos="53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ot" initials="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4660"/>
  </p:normalViewPr>
  <p:slideViewPr>
    <p:cSldViewPr>
      <p:cViewPr varScale="1">
        <p:scale>
          <a:sx n="125" d="100"/>
          <a:sy n="125" d="100"/>
        </p:scale>
        <p:origin x="264" y="77"/>
      </p:cViewPr>
      <p:guideLst>
        <p:guide orient="horz" pos="531"/>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411B8-871B-4B90-B11D-2D5E9B984531}" type="datetimeFigureOut">
              <a:rPr lang="ru-RU" smtClean="0"/>
              <a:pPr/>
              <a:t>24.04.2025</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BBD9AF-0D45-4D7D-8D70-CD55BD80B023}" type="slidenum">
              <a:rPr lang="ru-RU" smtClean="0"/>
              <a:pPr/>
              <a:t>‹#›</a:t>
            </a:fld>
            <a:endParaRPr lang="ru-RU"/>
          </a:p>
        </p:txBody>
      </p:sp>
    </p:spTree>
    <p:extLst>
      <p:ext uri="{BB962C8B-B14F-4D97-AF65-F5344CB8AC3E}">
        <p14:creationId xmlns:p14="http://schemas.microsoft.com/office/powerpoint/2010/main" val="3272523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AC70069F-03F3-4D7B-9471-622E15D99063}"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dirty="0"/>
          </a:p>
        </p:txBody>
      </p:sp>
      <p:sp>
        <p:nvSpPr>
          <p:cNvPr id="8" name="Rectangle 4"/>
          <p:cNvSpPr txBox="1">
            <a:spLocks/>
          </p:cNvSpPr>
          <p:nvPr userDrawn="1"/>
        </p:nvSpPr>
        <p:spPr>
          <a:xfrm>
            <a:off x="2714612" y="4227934"/>
            <a:ext cx="3714776" cy="504056"/>
          </a:xfrm>
          <a:prstGeom prst="rect">
            <a:avLst/>
          </a:prstGeom>
        </p:spPr>
        <p:txBody>
          <a:bodyPr vert="horz" anchor="t">
            <a:noAutofit/>
          </a:bodyPr>
          <a:lstStyle/>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i="0" u="none" strike="noStrike" kern="1200" cap="none" spc="0" normalizeH="0" baseline="0" noProof="0" dirty="0" smtClean="0">
                <a:ln>
                  <a:noFill/>
                </a:ln>
                <a:effectLst/>
                <a:uLnTx/>
                <a:uFillTx/>
                <a:latin typeface="+mn-lt"/>
                <a:ea typeface="+mn-ea"/>
                <a:cs typeface="+mn-cs"/>
              </a:rPr>
              <a:t>Подготовлен</a:t>
            </a:r>
            <a:r>
              <a:rPr kumimoji="0" lang="ru-RU" sz="1600" i="0" u="none" strike="noStrike" kern="1200" cap="none" spc="0" normalizeH="0" noProof="0" dirty="0" smtClean="0">
                <a:ln>
                  <a:noFill/>
                </a:ln>
                <a:effectLst/>
                <a:uLnTx/>
                <a:uFillTx/>
                <a:latin typeface="+mn-lt"/>
                <a:ea typeface="+mn-ea"/>
                <a:cs typeface="+mn-cs"/>
              </a:rPr>
              <a:t> и представлен</a:t>
            </a:r>
          </a:p>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b="1" i="0" u="none" strike="noStrike" kern="1200" cap="none" spc="0" normalizeH="0" baseline="0" noProof="0" dirty="0" smtClean="0">
                <a:ln>
                  <a:noFill/>
                </a:ln>
                <a:effectLst/>
                <a:uLnTx/>
                <a:uFillTx/>
                <a:latin typeface="+mn-lt"/>
                <a:ea typeface="+mn-ea"/>
                <a:cs typeface="+mn-cs"/>
              </a:rPr>
              <a:t>Фамилия Имя</a:t>
            </a:r>
            <a:endParaRPr sz="1600" b="1" dirty="0" smtClean="0"/>
          </a:p>
        </p:txBody>
      </p:sp>
      <p:pic>
        <p:nvPicPr>
          <p:cNvPr id="9" name="Рисунок 8" descr="полоса_фото.jpg"/>
          <p:cNvPicPr>
            <a:picLocks noChangeAspect="1"/>
          </p:cNvPicPr>
          <p:nvPr userDrawn="1"/>
        </p:nvPicPr>
        <p:blipFill>
          <a:blip r:embed="rId2" cstate="print"/>
          <a:stretch>
            <a:fillRect/>
          </a:stretch>
        </p:blipFill>
        <p:spPr>
          <a:xfrm>
            <a:off x="0" y="2433519"/>
            <a:ext cx="9144000" cy="1722407"/>
          </a:xfrm>
          <a:prstGeom prst="rect">
            <a:avLst/>
          </a:prstGeom>
        </p:spPr>
      </p:pic>
      <p:sp>
        <p:nvSpPr>
          <p:cNvPr id="10" name="Rectangle 3"/>
          <p:cNvSpPr txBox="1">
            <a:spLocks/>
          </p:cNvSpPr>
          <p:nvPr userDrawn="1"/>
        </p:nvSpPr>
        <p:spPr>
          <a:xfrm>
            <a:off x="785786" y="1059582"/>
            <a:ext cx="7715304" cy="1427620"/>
          </a:xfrm>
          <a:prstGeom prst="rect">
            <a:avLst/>
          </a:prstGeom>
        </p:spPr>
        <p:txBody>
          <a:bodyPr anchor="t">
            <a:normAutofit/>
          </a:bodyPr>
          <a:lstStyle/>
          <a:p>
            <a:pPr marL="0" marR="0" lvl="0" indent="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ШАБЛОН ЗАГОЛОВКА</a:t>
            </a:r>
            <a:b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b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ДЛЯ ОБЛОЖКИ ПРЕЗЕНТАЦИИ</a:t>
            </a:r>
            <a:endParaRPr kumimoji="0" lang="ru-RU" sz="4000" b="0" i="0" u="none" strike="noStrike" kern="1200" cap="none" spc="0" normalizeH="0" baseline="0" noProof="0" dirty="0">
              <a:ln>
                <a:noFill/>
              </a:ln>
              <a:solidFill>
                <a:schemeClr val="tx1">
                  <a:lumMod val="50000"/>
                  <a:lumOff val="50000"/>
                </a:schemeClr>
              </a:solidFill>
              <a:effectLst/>
              <a:uLnTx/>
              <a:uFillTx/>
              <a:latin typeface="HeliosCond" pitchFamily="34" charset="-52"/>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smtClean="0"/>
              <a:t>ОБРАЗЕЦ ЗАГОЛОВКА</a:t>
            </a:r>
            <a:endParaRPr lang="ru-RU" dirty="0"/>
          </a:p>
        </p:txBody>
      </p:sp>
      <p:sp>
        <p:nvSpPr>
          <p:cNvPr id="3" name="Содержимое 2"/>
          <p:cNvSpPr>
            <a:spLocks noGrp="1"/>
          </p:cNvSpPr>
          <p:nvPr>
            <p:ph idx="1"/>
          </p:nvPr>
        </p:nvSpPr>
        <p:spPr/>
        <p:txBody>
          <a:bodyPr/>
          <a:lstStyle>
            <a:lvl1pPr>
              <a:buFontTx/>
              <a:buBlip>
                <a:blip r:embed="rId2"/>
              </a:buBlip>
              <a:defRPr/>
            </a:lvl1pPr>
            <a:lvl2pPr>
              <a:buFontTx/>
              <a:buBlip>
                <a:blip r:embed="rId3"/>
              </a:buBlip>
              <a:defRPr/>
            </a:lvl2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BC59C2D-DE7A-44D0-90D9-F567CFCA3F2E}" type="datetime1">
              <a:rPr lang="ru-RU" smtClean="0"/>
              <a:pPr/>
              <a:t>24.04.2025</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Дата 2"/>
          <p:cNvSpPr>
            <a:spLocks noGrp="1"/>
          </p:cNvSpPr>
          <p:nvPr>
            <p:ph type="dt" sz="half" idx="10"/>
          </p:nvPr>
        </p:nvSpPr>
        <p:spPr/>
        <p:txBody>
          <a:bodyPr/>
          <a:lstStyle/>
          <a:p>
            <a:fld id="{71FFAEEA-3D29-43D1-A092-E6CB578B2090}" type="datetime1">
              <a:rPr lang="ru-RU" smtClean="0"/>
              <a:pPr/>
              <a:t>24.04.2025</a:t>
            </a:fld>
            <a:endParaRPr lang="ru-RU"/>
          </a:p>
        </p:txBody>
      </p:sp>
      <p:sp>
        <p:nvSpPr>
          <p:cNvPr id="4" name="Нижний колонтитул 3"/>
          <p:cNvSpPr>
            <a:spLocks noGrp="1"/>
          </p:cNvSpPr>
          <p:nvPr>
            <p:ph type="ftr" sz="quarter" idx="11"/>
          </p:nvPr>
        </p:nvSpPr>
        <p:spPr/>
        <p:txBody>
          <a:bodyPr/>
          <a:lstStyle/>
          <a:p>
            <a:r>
              <a:rPr lang="ru-RU" smtClean="0"/>
              <a:t>Центр обеспечения охраны труда</a:t>
            </a:r>
            <a:endParaRPr lang="ru-RU"/>
          </a:p>
        </p:txBody>
      </p:sp>
      <p:sp>
        <p:nvSpPr>
          <p:cNvPr id="5" name="Номер слайда 4"/>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89FF26F-F1C2-4ED7-98C1-CFCD02C62927}" type="datetime1">
              <a:rPr lang="ru-RU" smtClean="0"/>
              <a:pPr/>
              <a:t>24.04.2025</a:t>
            </a:fld>
            <a:endParaRPr lang="ru-RU"/>
          </a:p>
        </p:txBody>
      </p:sp>
      <p:sp>
        <p:nvSpPr>
          <p:cNvPr id="3" name="Нижний колонтитул 2"/>
          <p:cNvSpPr>
            <a:spLocks noGrp="1"/>
          </p:cNvSpPr>
          <p:nvPr>
            <p:ph type="ftr" sz="quarter" idx="11"/>
          </p:nvPr>
        </p:nvSpPr>
        <p:spPr/>
        <p:txBody>
          <a:bodyPr/>
          <a:lstStyle/>
          <a:p>
            <a:r>
              <a:rPr lang="ru-RU" smtClean="0"/>
              <a:t>Центр обеспечения охраны труда</a:t>
            </a:r>
            <a:endParaRPr lang="ru-RU"/>
          </a:p>
        </p:txBody>
      </p:sp>
      <p:sp>
        <p:nvSpPr>
          <p:cNvPr id="4" name="Номер слайда 3"/>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5A6C1B0-8FC1-484D-8650-EB2E3B9CDA06}" type="datetime1">
              <a:rPr lang="ru-RU" smtClean="0"/>
              <a:pPr/>
              <a:t>24.04.2025</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1203598"/>
            <a:ext cx="4248472" cy="425054"/>
          </a:xfrm>
        </p:spPr>
        <p:txBody>
          <a:bodyPr anchor="b"/>
          <a:lstStyle>
            <a:lvl1pPr algn="l">
              <a:defRPr sz="2000" b="1"/>
            </a:lvl1pPr>
          </a:lstStyle>
          <a:p>
            <a:r>
              <a:rPr lang="ru-RU" dirty="0" smtClean="0"/>
              <a:t>Образец заголовка</a:t>
            </a:r>
            <a:endParaRPr lang="ru-RU" dirty="0"/>
          </a:p>
        </p:txBody>
      </p:sp>
      <p:sp>
        <p:nvSpPr>
          <p:cNvPr id="3" name="Рисунок 2"/>
          <p:cNvSpPr>
            <a:spLocks noGrp="1"/>
          </p:cNvSpPr>
          <p:nvPr>
            <p:ph type="pic" idx="1"/>
          </p:nvPr>
        </p:nvSpPr>
        <p:spPr>
          <a:xfrm>
            <a:off x="0" y="1203598"/>
            <a:ext cx="4147864" cy="33123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4283968" y="1707654"/>
            <a:ext cx="4248472" cy="2808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FEB650-1F34-402B-8555-3D12AD250A25}" type="datetime1">
              <a:rPr lang="ru-RU" smtClean="0"/>
              <a:pPr/>
              <a:t>24.04.2025</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Прямоугольник 7"/>
          <p:cNvSpPr/>
          <p:nvPr/>
        </p:nvSpPr>
        <p:spPr>
          <a:xfrm>
            <a:off x="0" y="4714890"/>
            <a:ext cx="9144000" cy="42861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descr="1_КОЛОНТ_верх.png"/>
          <p:cNvPicPr>
            <a:picLocks noChangeAspect="1"/>
          </p:cNvPicPr>
          <p:nvPr/>
        </p:nvPicPr>
        <p:blipFill>
          <a:blip r:embed="rId9" cstate="print"/>
          <a:stretch>
            <a:fillRect/>
          </a:stretch>
        </p:blipFill>
        <p:spPr>
          <a:xfrm>
            <a:off x="0" y="0"/>
            <a:ext cx="9144000" cy="1152144"/>
          </a:xfrm>
          <a:prstGeom prst="rect">
            <a:avLst/>
          </a:prstGeom>
        </p:spPr>
      </p:pic>
      <p:sp>
        <p:nvSpPr>
          <p:cNvPr id="2" name="Заголовок 1"/>
          <p:cNvSpPr>
            <a:spLocks noGrp="1"/>
          </p:cNvSpPr>
          <p:nvPr>
            <p:ph type="title"/>
          </p:nvPr>
        </p:nvSpPr>
        <p:spPr>
          <a:xfrm>
            <a:off x="3347864" y="205979"/>
            <a:ext cx="5328592" cy="857250"/>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E5130DD8-E265-4D6E-A50E-69D176EE1732}" type="datetime1">
              <a:rPr lang="ru-RU" smtClean="0"/>
              <a:pPr/>
              <a:t>24.04.2025</a:t>
            </a:fld>
            <a:endParaRPr lang="ru-RU" dirty="0"/>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ru-RU" smtClean="0"/>
              <a:t>Центр обеспечения охраны труда</a:t>
            </a:r>
            <a:endParaRPr lang="ru-RU" dirty="0"/>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36B1CA64-C48E-480E-A5A5-340591A3DC09}"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Lst>
  <p:hf hdr="0"/>
  <p:txStyles>
    <p:title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p:titleStyle>
    <p:bodyStyle>
      <a:lvl1pPr marL="342900" indent="-342900" algn="l" defTabSz="914400" rtl="0" eaLnBrk="1" latinLnBrk="0" hangingPunct="1">
        <a:spcBef>
          <a:spcPct val="20000"/>
        </a:spcBef>
        <a:buFontTx/>
        <a:buBlip>
          <a:blip r:embed="rId10"/>
        </a:buBlip>
        <a:defRPr sz="3200" kern="1200">
          <a:solidFill>
            <a:schemeClr val="tx1"/>
          </a:solidFill>
          <a:latin typeface="+mn-lt"/>
          <a:ea typeface="+mn-ea"/>
          <a:cs typeface="+mn-cs"/>
        </a:defRPr>
      </a:lvl1pPr>
      <a:lvl2pPr marL="742950" indent="-285750" algn="l" defTabSz="914400" rtl="0" eaLnBrk="1" latinLnBrk="0" hangingPunct="1">
        <a:spcBef>
          <a:spcPct val="20000"/>
        </a:spcBef>
        <a:buFontTx/>
        <a:buBlip>
          <a:blip r:embed="rId11"/>
        </a:buBlip>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1086;&#1085;&#1083;&#1072;&#1081;&#1085;&#1080;&#1085;&#1089;&#1087;&#1077;&#1082;&#1094;&#1080;&#1103;.&#1088;&#1092;/questions/view/176886"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mailto:orientir@mxctr.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3546" y="1059582"/>
            <a:ext cx="5490454" cy="3661018"/>
          </a:xfrm>
          <a:prstGeom prst="rect">
            <a:avLst/>
          </a:prstGeom>
        </p:spPr>
      </p:pic>
      <p:sp>
        <p:nvSpPr>
          <p:cNvPr id="12" name="Прямоугольник 11"/>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descr="оранж_верх.png"/>
          <p:cNvPicPr>
            <a:picLocks noChangeAspect="1"/>
          </p:cNvPicPr>
          <p:nvPr/>
        </p:nvPicPr>
        <p:blipFill>
          <a:blip r:embed="rId3" cstate="print"/>
          <a:stretch>
            <a:fillRect/>
          </a:stretch>
        </p:blipFill>
        <p:spPr>
          <a:xfrm>
            <a:off x="0" y="0"/>
            <a:ext cx="9144000" cy="1152336"/>
          </a:xfrm>
          <a:prstGeom prst="rect">
            <a:avLst/>
          </a:prstGeom>
        </p:spPr>
      </p:pic>
      <p:sp>
        <p:nvSpPr>
          <p:cNvPr id="11" name="Title 1"/>
          <p:cNvSpPr txBox="1">
            <a:spLocks/>
          </p:cNvSpPr>
          <p:nvPr/>
        </p:nvSpPr>
        <p:spPr>
          <a:xfrm>
            <a:off x="827584" y="4796408"/>
            <a:ext cx="4032448" cy="22440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1300" b="1" dirty="0" smtClean="0">
                <a:solidFill>
                  <a:schemeClr val="bg1"/>
                </a:solidFill>
              </a:rPr>
              <a:t>«Центр обеспечения охраны труда»  Апрель 2025</a:t>
            </a:r>
            <a:endParaRPr lang="en-US" sz="1300" b="1" dirty="0">
              <a:solidFill>
                <a:schemeClr val="bg1"/>
              </a:solidFill>
            </a:endParaRPr>
          </a:p>
        </p:txBody>
      </p:sp>
      <p:sp>
        <p:nvSpPr>
          <p:cNvPr id="14" name="Rectangle 4"/>
          <p:cNvSpPr txBox="1">
            <a:spLocks/>
          </p:cNvSpPr>
          <p:nvPr/>
        </p:nvSpPr>
        <p:spPr>
          <a:xfrm>
            <a:off x="857224" y="4071948"/>
            <a:ext cx="3714776" cy="714380"/>
          </a:xfrm>
          <a:prstGeom prst="rect">
            <a:avLst/>
          </a:prstGeom>
        </p:spPr>
        <p:txBody>
          <a:bodyPr vert="horz" anchor="t">
            <a:noAutofit/>
          </a:bodyPr>
          <a:lstStyle/>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i="0" u="none" strike="noStrike" kern="1200" cap="none" spc="0" normalizeH="0" baseline="0" noProof="0" dirty="0" smtClean="0">
                <a:ln>
                  <a:noFill/>
                </a:ln>
                <a:effectLst/>
                <a:uLnTx/>
                <a:uFillTx/>
                <a:latin typeface="+mn-lt"/>
                <a:ea typeface="+mn-ea"/>
                <a:cs typeface="+mn-cs"/>
              </a:rPr>
              <a:t>Подготовлен</a:t>
            </a:r>
            <a:r>
              <a:rPr kumimoji="0" lang="ru-RU" sz="1800" i="0" u="none" strike="noStrike" kern="1200" cap="none" spc="0" normalizeH="0" noProof="0" dirty="0" smtClean="0">
                <a:ln>
                  <a:noFill/>
                </a:ln>
                <a:effectLst/>
                <a:uLnTx/>
                <a:uFillTx/>
                <a:latin typeface="+mn-lt"/>
                <a:ea typeface="+mn-ea"/>
                <a:cs typeface="+mn-cs"/>
              </a:rPr>
              <a:t> и представлен</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b="1" i="0" u="none" strike="noStrike" kern="1200" cap="none" spc="0" normalizeH="0" baseline="0" noProof="0" dirty="0" smtClean="0">
                <a:ln>
                  <a:noFill/>
                </a:ln>
                <a:effectLst/>
                <a:uLnTx/>
                <a:uFillTx/>
                <a:latin typeface="+mn-lt"/>
                <a:ea typeface="+mn-ea"/>
                <a:cs typeface="+mn-cs"/>
              </a:rPr>
              <a:t>Александром Максимовым</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endParaRPr b="1" dirty="0" smtClean="0"/>
          </a:p>
        </p:txBody>
      </p:sp>
      <p:sp>
        <p:nvSpPr>
          <p:cNvPr id="15" name="Прямоугольник 5"/>
          <p:cNvSpPr/>
          <p:nvPr/>
        </p:nvSpPr>
        <p:spPr>
          <a:xfrm>
            <a:off x="928662" y="3857634"/>
            <a:ext cx="3500462" cy="71438"/>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3"/>
          <p:cNvSpPr txBox="1">
            <a:spLocks/>
          </p:cNvSpPr>
          <p:nvPr/>
        </p:nvSpPr>
        <p:spPr>
          <a:xfrm>
            <a:off x="827584" y="1491630"/>
            <a:ext cx="3744416" cy="1928826"/>
          </a:xfrm>
          <a:prstGeom prst="rect">
            <a:avLst/>
          </a:prstGeom>
        </p:spPr>
        <p:txBody>
          <a:bodyPr anchor="t">
            <a:noAutofit/>
          </a:bodyPr>
          <a:lstStyle/>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ОХРАНА ТРУДА:</a:t>
            </a:r>
          </a:p>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СЕМИНАР-ПРАКТИКУМ</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17721"/>
          <a:stretch/>
        </p:blipFill>
        <p:spPr>
          <a:xfrm>
            <a:off x="3752800" y="1021326"/>
            <a:ext cx="5427712" cy="3710664"/>
          </a:xfrm>
          <a:prstGeom prst="rect">
            <a:avLst/>
          </a:prstGeom>
        </p:spPr>
      </p:pic>
      <p:sp>
        <p:nvSpPr>
          <p:cNvPr id="9" name="Прямоугольник 8"/>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2</a:t>
            </a:fld>
            <a:endParaRPr lang="ru-RU"/>
          </a:p>
        </p:txBody>
      </p:sp>
      <p:pic>
        <p:nvPicPr>
          <p:cNvPr id="7" name="Рисунок 6" descr="оранж_верх.png"/>
          <p:cNvPicPr>
            <a:picLocks noChangeAspect="1"/>
          </p:cNvPicPr>
          <p:nvPr/>
        </p:nvPicPr>
        <p:blipFill>
          <a:blip r:embed="rId3" cstate="print"/>
          <a:stretch>
            <a:fillRect/>
          </a:stretch>
        </p:blipFill>
        <p:spPr>
          <a:xfrm>
            <a:off x="0" y="0"/>
            <a:ext cx="9144000" cy="1152336"/>
          </a:xfrm>
          <a:prstGeom prst="rect">
            <a:avLst/>
          </a:prstGeom>
        </p:spPr>
      </p:pic>
      <p:sp>
        <p:nvSpPr>
          <p:cNvPr id="13" name="Прямоугольник 14"/>
          <p:cNvSpPr/>
          <p:nvPr/>
        </p:nvSpPr>
        <p:spPr>
          <a:xfrm>
            <a:off x="827584" y="1851670"/>
            <a:ext cx="4248472" cy="1200329"/>
          </a:xfrm>
          <a:prstGeom prst="rect">
            <a:avLst/>
          </a:prstGeom>
          <a:noFill/>
        </p:spPr>
        <p:txBody>
          <a:bodyPr wrap="square" lIns="91440" tIns="45720" rIns="91440" bIns="45720">
            <a:spAutoFit/>
          </a:bodyPr>
          <a:lstStyle/>
          <a:p>
            <a:r>
              <a:rPr lang="ru-RU" sz="3600" b="1" dirty="0" smtClean="0">
                <a:solidFill>
                  <a:schemeClr val="accent6">
                    <a:lumMod val="75000"/>
                  </a:schemeClr>
                </a:solidFill>
                <a:latin typeface="HeliosCond" pitchFamily="34" charset="-52"/>
              </a:rPr>
              <a:t>Практика охраны труда</a:t>
            </a:r>
          </a:p>
        </p:txBody>
      </p:sp>
      <p:sp>
        <p:nvSpPr>
          <p:cNvPr id="14" name="Заголовок 12"/>
          <p:cNvSpPr>
            <a:spLocks noGrp="1"/>
          </p:cNvSpPr>
          <p:nvPr>
            <p:ph type="title"/>
          </p:nvPr>
        </p:nvSpPr>
        <p:spPr>
          <a:xfrm>
            <a:off x="3347864" y="222870"/>
            <a:ext cx="5616624" cy="980728"/>
          </a:xfrm>
        </p:spPr>
        <p:txBody>
          <a:bodyPr vert="horz" lIns="91440" tIns="45720" rIns="91440" bIns="45720" rtlCol="0" anchor="ctr">
            <a:noAutofit/>
          </a:bodyPr>
          <a:lstStyle/>
          <a:p>
            <a:pPr algn="l">
              <a:lnSpc>
                <a:spcPts val="3700"/>
              </a:lnSpc>
            </a:pPr>
            <a:r>
              <a:rPr lang="ru-RU" sz="3600" b="1" dirty="0" smtClean="0">
                <a:solidFill>
                  <a:schemeClr val="bg1"/>
                </a:solidFill>
              </a:rPr>
              <a:t>ОХРАНА ТРУДА 2025</a:t>
            </a:r>
            <a:endParaRPr lang="ru-RU" sz="3600" b="1" dirty="0">
              <a:solidFill>
                <a:schemeClr val="bg1"/>
              </a:solidFill>
            </a:endParaRPr>
          </a:p>
        </p:txBody>
      </p:sp>
    </p:spTree>
    <p:extLst>
      <p:ext uri="{BB962C8B-B14F-4D97-AF65-F5344CB8AC3E}">
        <p14:creationId xmlns:p14="http://schemas.microsoft.com/office/powerpoint/2010/main" val="1327633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a:t>
            </a:fld>
            <a:endParaRPr lang="ru-RU"/>
          </a:p>
        </p:txBody>
      </p:sp>
      <p:sp>
        <p:nvSpPr>
          <p:cNvPr id="8" name="Содержимое 2"/>
          <p:cNvSpPr>
            <a:spLocks noGrp="1"/>
          </p:cNvSpPr>
          <p:nvPr>
            <p:ph sz="half" idx="1"/>
          </p:nvPr>
        </p:nvSpPr>
        <p:spPr>
          <a:xfrm>
            <a:off x="35496" y="1203598"/>
            <a:ext cx="8949084" cy="3387278"/>
          </a:xfrm>
          <a:noFill/>
        </p:spPr>
        <p:txBody>
          <a:bodyPr>
            <a:noAutofit/>
          </a:bodyPr>
          <a:lstStyle/>
          <a:p>
            <a:pPr marL="0" indent="0" fontAlgn="base">
              <a:buNone/>
            </a:pPr>
            <a:r>
              <a:rPr lang="ru-RU" sz="1600" b="1" dirty="0">
                <a:solidFill>
                  <a:srgbClr val="FF0000"/>
                </a:solidFill>
                <a:latin typeface="HeliosCond" panose="020B7200000000000000" pitchFamily="34" charset="0"/>
              </a:rPr>
              <a:t>Приказ СФР от 11.03.2025 N </a:t>
            </a:r>
            <a:r>
              <a:rPr lang="ru-RU" sz="1600" b="1" dirty="0" smtClean="0">
                <a:solidFill>
                  <a:srgbClr val="FF0000"/>
                </a:solidFill>
                <a:latin typeface="HeliosCond" panose="020B7200000000000000" pitchFamily="34" charset="0"/>
              </a:rPr>
              <a:t>278 «Об </a:t>
            </a:r>
            <a:r>
              <a:rPr lang="ru-RU" sz="1600" b="1" dirty="0">
                <a:solidFill>
                  <a:srgbClr val="FF0000"/>
                </a:solidFill>
                <a:latin typeface="HeliosCond" panose="020B7200000000000000" pitchFamily="34" charset="0"/>
              </a:rPr>
              <a:t>утверждении </a:t>
            </a:r>
            <a:r>
              <a:rPr lang="ru-RU" sz="1600" b="1" dirty="0" err="1" smtClean="0">
                <a:solidFill>
                  <a:srgbClr val="FF0000"/>
                </a:solidFill>
                <a:latin typeface="HeliosCond" panose="020B7200000000000000" pitchFamily="34" charset="0"/>
              </a:rPr>
              <a:t>Адм.регламента</a:t>
            </a:r>
            <a:r>
              <a:rPr lang="ru-RU" sz="1600" b="1" dirty="0" smtClean="0">
                <a:solidFill>
                  <a:srgbClr val="FF0000"/>
                </a:solidFill>
                <a:latin typeface="HeliosCond" panose="020B7200000000000000" pitchFamily="34" charset="0"/>
              </a:rPr>
              <a:t> </a:t>
            </a:r>
            <a:r>
              <a:rPr lang="ru-RU" sz="1600" b="1" dirty="0">
                <a:solidFill>
                  <a:srgbClr val="FF0000"/>
                </a:solidFill>
                <a:latin typeface="HeliosCond" panose="020B7200000000000000" pitchFamily="34" charset="0"/>
              </a:rPr>
              <a:t>Фонда пенсионного и </a:t>
            </a:r>
            <a:r>
              <a:rPr lang="ru-RU" sz="1600" b="1" dirty="0" err="1" smtClean="0">
                <a:solidFill>
                  <a:srgbClr val="FF0000"/>
                </a:solidFill>
                <a:latin typeface="HeliosCond" panose="020B7200000000000000" pitchFamily="34" charset="0"/>
              </a:rPr>
              <a:t>соц.страхования</a:t>
            </a:r>
            <a:r>
              <a:rPr lang="ru-RU" sz="1600" b="1" dirty="0" smtClean="0">
                <a:solidFill>
                  <a:srgbClr val="FF0000"/>
                </a:solidFill>
                <a:latin typeface="HeliosCond" panose="020B7200000000000000" pitchFamily="34" charset="0"/>
              </a:rPr>
              <a:t> РФ </a:t>
            </a:r>
            <a:r>
              <a:rPr lang="ru-RU" sz="1600" b="1" dirty="0">
                <a:solidFill>
                  <a:srgbClr val="FF0000"/>
                </a:solidFill>
                <a:latin typeface="HeliosCond" panose="020B7200000000000000" pitchFamily="34" charset="0"/>
              </a:rPr>
              <a:t>по предоставлению </a:t>
            </a:r>
            <a:r>
              <a:rPr lang="ru-RU" sz="1600" b="1" dirty="0" err="1" smtClean="0">
                <a:solidFill>
                  <a:srgbClr val="FF0000"/>
                </a:solidFill>
                <a:latin typeface="HeliosCond" panose="020B7200000000000000" pitchFamily="34" charset="0"/>
              </a:rPr>
              <a:t>госуслуги</a:t>
            </a:r>
            <a:r>
              <a:rPr lang="ru-RU" sz="1600" b="1" dirty="0" smtClean="0">
                <a:solidFill>
                  <a:srgbClr val="FF0000"/>
                </a:solidFill>
                <a:latin typeface="HeliosCond" panose="020B7200000000000000" pitchFamily="34" charset="0"/>
              </a:rPr>
              <a:t> </a:t>
            </a:r>
            <a:r>
              <a:rPr lang="ru-RU" sz="1600" b="1" dirty="0">
                <a:solidFill>
                  <a:srgbClr val="FF0000"/>
                </a:solidFill>
                <a:latin typeface="HeliosCond" panose="020B7200000000000000" pitchFamily="34" charset="0"/>
              </a:rPr>
              <a:t>"Принятие решения о </a:t>
            </a:r>
            <a:r>
              <a:rPr lang="ru-RU" sz="1600" b="1" dirty="0" err="1" smtClean="0">
                <a:solidFill>
                  <a:srgbClr val="FF0000"/>
                </a:solidFill>
                <a:latin typeface="HeliosCond" panose="020B7200000000000000" pitchFamily="34" charset="0"/>
              </a:rPr>
              <a:t>фин.обеспечении</a:t>
            </a:r>
            <a:r>
              <a:rPr lang="ru-RU" sz="1600" b="1" dirty="0" smtClean="0">
                <a:solidFill>
                  <a:srgbClr val="FF0000"/>
                </a:solidFill>
                <a:latin typeface="HeliosCond" panose="020B7200000000000000" pitchFamily="34" charset="0"/>
              </a:rPr>
              <a:t> </a:t>
            </a:r>
            <a:r>
              <a:rPr lang="ru-RU" sz="1600" b="1" dirty="0">
                <a:solidFill>
                  <a:srgbClr val="FF0000"/>
                </a:solidFill>
                <a:latin typeface="HeliosCond" panose="020B7200000000000000" pitchFamily="34" charset="0"/>
              </a:rPr>
              <a:t>предупредительных мер по сокращению производственного травматизма и </a:t>
            </a:r>
            <a:r>
              <a:rPr lang="ru-RU" sz="1600" b="1" dirty="0" err="1" smtClean="0">
                <a:solidFill>
                  <a:srgbClr val="FF0000"/>
                </a:solidFill>
                <a:latin typeface="HeliosCond" panose="020B7200000000000000" pitchFamily="34" charset="0"/>
              </a:rPr>
              <a:t>проф.заболеваний</a:t>
            </a:r>
            <a:r>
              <a:rPr lang="ru-RU" sz="1600" b="1" dirty="0" smtClean="0">
                <a:solidFill>
                  <a:srgbClr val="FF0000"/>
                </a:solidFill>
                <a:latin typeface="HeliosCond" panose="020B7200000000000000" pitchFamily="34" charset="0"/>
              </a:rPr>
              <a:t> </a:t>
            </a:r>
            <a:r>
              <a:rPr lang="ru-RU" sz="1600" b="1" dirty="0">
                <a:solidFill>
                  <a:srgbClr val="FF0000"/>
                </a:solidFill>
                <a:latin typeface="HeliosCond" panose="020B7200000000000000" pitchFamily="34" charset="0"/>
              </a:rPr>
              <a:t>работников и </a:t>
            </a:r>
            <a:r>
              <a:rPr lang="ru-RU" sz="1600" b="1" dirty="0" smtClean="0">
                <a:solidFill>
                  <a:srgbClr val="FF0000"/>
                </a:solidFill>
                <a:latin typeface="HeliosCond" panose="020B7200000000000000" pitchFamily="34" charset="0"/>
              </a:rPr>
              <a:t>СКЛ </a:t>
            </a:r>
            <a:r>
              <a:rPr lang="ru-RU" sz="1600" b="1" dirty="0">
                <a:solidFill>
                  <a:srgbClr val="FF0000"/>
                </a:solidFill>
                <a:latin typeface="HeliosCond" panose="020B7200000000000000" pitchFamily="34" charset="0"/>
              </a:rPr>
              <a:t>работников, занятых на работах с </a:t>
            </a:r>
            <a:r>
              <a:rPr lang="ru-RU" sz="1600" b="1" dirty="0" err="1" smtClean="0">
                <a:solidFill>
                  <a:srgbClr val="FF0000"/>
                </a:solidFill>
                <a:latin typeface="HeliosCond" panose="020B7200000000000000" pitchFamily="34" charset="0"/>
              </a:rPr>
              <a:t>ВиОПФ</a:t>
            </a:r>
            <a:r>
              <a:rPr lang="ru-RU" sz="1600" b="1" dirty="0" smtClean="0">
                <a:solidFill>
                  <a:srgbClr val="FF0000"/>
                </a:solidFill>
                <a:latin typeface="HeliosCond" panose="020B7200000000000000" pitchFamily="34" charset="0"/>
              </a:rPr>
              <a:t>, </a:t>
            </a:r>
            <a:r>
              <a:rPr lang="ru-RU" sz="1600" b="1" dirty="0">
                <a:solidFill>
                  <a:srgbClr val="FF0000"/>
                </a:solidFill>
                <a:latin typeface="HeliosCond" panose="020B7200000000000000" pitchFamily="34" charset="0"/>
              </a:rPr>
              <a:t>а также возмещение произведенных расходов на оплату предупредительных </a:t>
            </a:r>
            <a:r>
              <a:rPr lang="ru-RU" sz="1600" b="1" dirty="0" smtClean="0">
                <a:solidFill>
                  <a:srgbClr val="FF0000"/>
                </a:solidFill>
                <a:latin typeface="HeliosCond" panose="020B7200000000000000" pitchFamily="34" charset="0"/>
              </a:rPr>
              <a:t>мер»</a:t>
            </a:r>
            <a:endParaRPr lang="ru-RU" sz="1600" b="1" dirty="0">
              <a:solidFill>
                <a:srgbClr val="FF0000"/>
              </a:solidFill>
              <a:latin typeface="HeliosCond" panose="020B7200000000000000" pitchFamily="34" charset="0"/>
            </a:endParaRPr>
          </a:p>
          <a:p>
            <a:pPr marL="0" indent="0">
              <a:buNone/>
            </a:pPr>
            <a:endParaRPr lang="ru-RU" sz="1400" b="1" dirty="0" smtClean="0">
              <a:latin typeface="HeliosCond" panose="020B7200000000000000" pitchFamily="34" charset="0"/>
            </a:endParaRPr>
          </a:p>
          <a:p>
            <a:pPr marL="0" indent="0">
              <a:buNone/>
            </a:pPr>
            <a:r>
              <a:rPr lang="ru-RU" sz="1400" b="1" dirty="0" smtClean="0">
                <a:latin typeface="HeliosCond" panose="020B7200000000000000" pitchFamily="34" charset="0"/>
              </a:rPr>
              <a:t>Цель </a:t>
            </a:r>
            <a:r>
              <a:rPr lang="ru-RU" sz="1400" dirty="0">
                <a:latin typeface="HeliosCond" panose="020B7200000000000000" pitchFamily="34" charset="0"/>
              </a:rPr>
              <a:t>устанавливает порядок и стандарт предоставления государственной </a:t>
            </a:r>
            <a:r>
              <a:rPr lang="ru-RU" sz="1400" dirty="0" smtClean="0">
                <a:latin typeface="HeliosCond" panose="020B7200000000000000" pitchFamily="34" charset="0"/>
              </a:rPr>
              <a:t>услуги</a:t>
            </a:r>
          </a:p>
          <a:p>
            <a:pPr marL="0" indent="0">
              <a:buNone/>
            </a:pPr>
            <a:r>
              <a:rPr lang="ru-RU" sz="1400" dirty="0" smtClean="0">
                <a:latin typeface="HeliosCond" panose="020B7200000000000000" pitchFamily="34" charset="0"/>
              </a:rPr>
              <a:t>Устанавливаются сроки предоставления услуги, а также </a:t>
            </a:r>
            <a:r>
              <a:rPr lang="ru-RU" sz="1400" dirty="0">
                <a:latin typeface="HeliosCond" panose="020B7200000000000000" pitchFamily="34" charset="0"/>
              </a:rPr>
              <a:t>утверждает формы заявлений по финансовому обеспечению и возмещению </a:t>
            </a:r>
            <a:r>
              <a:rPr lang="ru-RU" sz="1400" dirty="0" smtClean="0">
                <a:latin typeface="HeliosCond" panose="020B7200000000000000" pitchFamily="34" charset="0"/>
              </a:rPr>
              <a:t>расходов; </a:t>
            </a:r>
            <a:r>
              <a:rPr lang="ru-RU" sz="1400" dirty="0">
                <a:latin typeface="HeliosCond" panose="020B7200000000000000" pitchFamily="34" charset="0"/>
              </a:rPr>
              <a:t>Исчерпывающий перечень документов, необходимых для предоставления </a:t>
            </a:r>
            <a:r>
              <a:rPr lang="ru-RU" sz="1400" dirty="0" smtClean="0">
                <a:latin typeface="HeliosCond" panose="020B7200000000000000" pitchFamily="34" charset="0"/>
              </a:rPr>
              <a:t>Услуги; </a:t>
            </a:r>
            <a:r>
              <a:rPr lang="ru-RU" sz="1400" dirty="0">
                <a:latin typeface="HeliosCond" panose="020B7200000000000000" pitchFamily="34" charset="0"/>
              </a:rPr>
              <a:t>Исчерпывающий перечень оснований для отказа в приеме документов, необходимых для предоставления Услуги</a:t>
            </a:r>
          </a:p>
          <a:p>
            <a:pPr marL="0" indent="0">
              <a:buNone/>
            </a:pPr>
            <a:endParaRPr lang="ru-RU" sz="1400" dirty="0" smtClean="0">
              <a:latin typeface="HeliosCond" panose="020B7200000000000000" pitchFamily="34" charset="0"/>
            </a:endParaRPr>
          </a:p>
          <a:p>
            <a:pPr marL="0" indent="0">
              <a:buNone/>
            </a:pPr>
            <a:r>
              <a:rPr lang="ru-RU" sz="1400" dirty="0" smtClean="0">
                <a:latin typeface="HeliosCond" panose="020B7200000000000000" pitchFamily="34" charset="0"/>
              </a:rPr>
              <a:t>Заявители </a:t>
            </a:r>
            <a:r>
              <a:rPr lang="ru-RU" sz="1400" dirty="0">
                <a:latin typeface="HeliosCond" panose="020B7200000000000000" pitchFamily="34" charset="0"/>
              </a:rPr>
              <a:t>(работодатели) могут подавать заявления и документы тремя способами: лично в территориальные органы СФР, через Единый портал </a:t>
            </a:r>
            <a:r>
              <a:rPr lang="ru-RU" sz="1400" dirty="0" err="1">
                <a:latin typeface="HeliosCond" panose="020B7200000000000000" pitchFamily="34" charset="0"/>
              </a:rPr>
              <a:t>госуслуг</a:t>
            </a:r>
            <a:r>
              <a:rPr lang="ru-RU" sz="1400" dirty="0">
                <a:latin typeface="HeliosCond" panose="020B7200000000000000" pitchFamily="34" charset="0"/>
              </a:rPr>
              <a:t> или почтовой связью. Подача через МФЦ не предусмотрена.</a:t>
            </a:r>
            <a:endParaRPr lang="ru-RU" sz="1400" b="1" dirty="0">
              <a:latin typeface="HeliosCond" panose="020B7200000000000000" pitchFamily="34" charset="0"/>
            </a:endParaRPr>
          </a:p>
          <a:p>
            <a:pPr marL="0" indent="0">
              <a:buNone/>
            </a:pPr>
            <a:r>
              <a:rPr lang="ru-RU" sz="1600" b="1" dirty="0">
                <a:solidFill>
                  <a:srgbClr val="FF0000"/>
                </a:solidFill>
                <a:latin typeface="HeliosCond" panose="020B7200000000000000" pitchFamily="34" charset="0"/>
              </a:rPr>
              <a:t/>
            </a:r>
            <a:br>
              <a:rPr lang="ru-RU" sz="1600" b="1" dirty="0">
                <a:solidFill>
                  <a:srgbClr val="FF0000"/>
                </a:solidFill>
                <a:latin typeface="HeliosCond" panose="020B7200000000000000" pitchFamily="34" charset="0"/>
              </a:rPr>
            </a:br>
            <a:endParaRPr lang="ru-RU" sz="1600" b="1" dirty="0" smtClean="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 </a:t>
            </a:r>
            <a:r>
              <a:rPr lang="ru-RU" sz="3600" b="1" dirty="0">
                <a:solidFill>
                  <a:schemeClr val="bg1"/>
                </a:solidFill>
              </a:rPr>
              <a:t>ЗАКОНОДАТЕЛЬСТВО</a:t>
            </a:r>
          </a:p>
        </p:txBody>
      </p:sp>
    </p:spTree>
    <p:extLst>
      <p:ext uri="{BB962C8B-B14F-4D97-AF65-F5344CB8AC3E}">
        <p14:creationId xmlns:p14="http://schemas.microsoft.com/office/powerpoint/2010/main" val="18390415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a:t>
            </a:fld>
            <a:endParaRPr lang="ru-RU"/>
          </a:p>
        </p:txBody>
      </p:sp>
      <p:sp>
        <p:nvSpPr>
          <p:cNvPr id="8" name="Содержимое 2"/>
          <p:cNvSpPr>
            <a:spLocks noGrp="1"/>
          </p:cNvSpPr>
          <p:nvPr>
            <p:ph sz="half" idx="1"/>
          </p:nvPr>
        </p:nvSpPr>
        <p:spPr>
          <a:xfrm>
            <a:off x="35496" y="1203598"/>
            <a:ext cx="8640960" cy="3387278"/>
          </a:xfrm>
          <a:noFill/>
        </p:spPr>
        <p:txBody>
          <a:bodyPr>
            <a:noAutofit/>
          </a:bodyPr>
          <a:lstStyle/>
          <a:p>
            <a:pPr marL="0" indent="0">
              <a:buNone/>
            </a:pPr>
            <a:r>
              <a:rPr lang="ru-RU" sz="1800" b="1" dirty="0" smtClean="0">
                <a:solidFill>
                  <a:srgbClr val="FF0000"/>
                </a:solidFill>
                <a:latin typeface="HeliosCond" panose="020B7200000000000000" pitchFamily="34" charset="0"/>
              </a:rPr>
              <a:t>Подмена трудовых отношений. Законопроект</a:t>
            </a:r>
          </a:p>
          <a:p>
            <a:pPr marL="0" indent="0">
              <a:buNone/>
            </a:pPr>
            <a:r>
              <a:rPr lang="ru-RU" sz="1400" b="1" dirty="0" smtClean="0">
                <a:latin typeface="HeliosCond" panose="020B7200000000000000" pitchFamily="34" charset="0"/>
              </a:rPr>
              <a:t>Цель: </a:t>
            </a:r>
          </a:p>
          <a:p>
            <a:pPr>
              <a:buFontTx/>
              <a:buChar char="-"/>
            </a:pPr>
            <a:r>
              <a:rPr lang="ru-RU" sz="1400" b="1" dirty="0" smtClean="0">
                <a:latin typeface="HeliosCond" panose="020B7200000000000000" pitchFamily="34" charset="0"/>
              </a:rPr>
              <a:t>четкие разграничения между ТД и ГПД;</a:t>
            </a:r>
          </a:p>
          <a:p>
            <a:pPr>
              <a:buFontTx/>
              <a:buChar char="-"/>
            </a:pPr>
            <a:r>
              <a:rPr lang="ru-RU" sz="1400" b="1" dirty="0" smtClean="0">
                <a:latin typeface="HeliosCond" panose="020B7200000000000000" pitchFamily="34" charset="0"/>
              </a:rPr>
              <a:t>новые полномочия </a:t>
            </a:r>
            <a:r>
              <a:rPr lang="ru-RU" sz="1400" b="1" dirty="0" err="1" smtClean="0">
                <a:latin typeface="HeliosCond" panose="020B7200000000000000" pitchFamily="34" charset="0"/>
              </a:rPr>
              <a:t>Роструду</a:t>
            </a:r>
            <a:r>
              <a:rPr lang="ru-RU" sz="1400" b="1" dirty="0" smtClean="0">
                <a:latin typeface="HeliosCond" panose="020B7200000000000000" pitchFamily="34" charset="0"/>
              </a:rPr>
              <a:t> – право на обращения в суд для признания отношений трудовыми.</a:t>
            </a:r>
          </a:p>
          <a:p>
            <a:pPr marL="0" indent="0">
              <a:buNone/>
            </a:pPr>
            <a:endParaRPr lang="ru-RU" sz="1400" dirty="0">
              <a:latin typeface="HeliosCond" panose="020B7200000000000000" pitchFamily="34" charset="0"/>
            </a:endParaRPr>
          </a:p>
          <a:p>
            <a:pPr marL="0" indent="0">
              <a:buNone/>
            </a:pPr>
            <a:r>
              <a:rPr lang="ru-RU" sz="1400" dirty="0" smtClean="0">
                <a:latin typeface="HeliosCond" panose="020B7200000000000000" pitchFamily="34" charset="0"/>
              </a:rPr>
              <a:t>Основные признаки:</a:t>
            </a:r>
          </a:p>
          <a:p>
            <a:pPr>
              <a:buFontTx/>
              <a:buChar char="-"/>
            </a:pPr>
            <a:r>
              <a:rPr lang="ru-RU" sz="1400" dirty="0" smtClean="0">
                <a:latin typeface="HeliosCond" panose="020B7200000000000000" pitchFamily="34" charset="0"/>
              </a:rPr>
              <a:t>отношения </a:t>
            </a:r>
            <a:r>
              <a:rPr lang="ru-RU" sz="1400" dirty="0">
                <a:latin typeface="HeliosCond" panose="020B7200000000000000" pitchFamily="34" charset="0"/>
              </a:rPr>
              <a:t>между работником и работодателем устойчивые и </a:t>
            </a:r>
            <a:r>
              <a:rPr lang="ru-RU" sz="1400" dirty="0" smtClean="0">
                <a:latin typeface="HeliosCond" panose="020B7200000000000000" pitchFamily="34" charset="0"/>
              </a:rPr>
              <a:t>стабильные, есть </a:t>
            </a:r>
            <a:r>
              <a:rPr lang="ru-RU" sz="1400" dirty="0">
                <a:latin typeface="HeliosCond" panose="020B7200000000000000" pitchFamily="34" charset="0"/>
              </a:rPr>
              <a:t>подчиненность и зависимость труда; </a:t>
            </a:r>
            <a:endParaRPr lang="ru-RU" sz="1400" dirty="0" smtClean="0">
              <a:latin typeface="HeliosCond" panose="020B7200000000000000" pitchFamily="34" charset="0"/>
            </a:endParaRPr>
          </a:p>
          <a:p>
            <a:pPr>
              <a:buFontTx/>
              <a:buChar char="-"/>
            </a:pPr>
            <a:r>
              <a:rPr lang="ru-RU" sz="1400" dirty="0" smtClean="0">
                <a:latin typeface="HeliosCond" panose="020B7200000000000000" pitchFamily="34" charset="0"/>
              </a:rPr>
              <a:t>работникам </a:t>
            </a:r>
            <a:r>
              <a:rPr lang="ru-RU" sz="1400" dirty="0">
                <a:latin typeface="HeliosCond" panose="020B7200000000000000" pitchFamily="34" charset="0"/>
              </a:rPr>
              <a:t>предоставляются дополнительные </a:t>
            </a:r>
            <a:r>
              <a:rPr lang="ru-RU" sz="1400" dirty="0" smtClean="0">
                <a:latin typeface="HeliosCond" panose="020B7200000000000000" pitchFamily="34" charset="0"/>
              </a:rPr>
              <a:t>гарантии; </a:t>
            </a:r>
          </a:p>
          <a:p>
            <a:pPr>
              <a:buFontTx/>
              <a:buChar char="-"/>
            </a:pPr>
            <a:r>
              <a:rPr lang="ru-RU" sz="1400" dirty="0" smtClean="0">
                <a:latin typeface="HeliosCond" panose="020B7200000000000000" pitchFamily="34" charset="0"/>
              </a:rPr>
              <a:t>сотрудник </a:t>
            </a:r>
            <a:r>
              <a:rPr lang="ru-RU" sz="1400" dirty="0">
                <a:latin typeface="HeliosCond" panose="020B7200000000000000" pitchFamily="34" charset="0"/>
              </a:rPr>
              <a:t>интегрирован в </a:t>
            </a:r>
            <a:r>
              <a:rPr lang="ru-RU" sz="1400" dirty="0" err="1">
                <a:latin typeface="HeliosCond" panose="020B7200000000000000" pitchFamily="34" charset="0"/>
              </a:rPr>
              <a:t>оргструктуру</a:t>
            </a:r>
            <a:r>
              <a:rPr lang="ru-RU" sz="1400" dirty="0">
                <a:latin typeface="HeliosCond" panose="020B7200000000000000" pitchFamily="34" charset="0"/>
              </a:rPr>
              <a:t> компании; </a:t>
            </a:r>
            <a:endParaRPr lang="ru-RU" sz="1400" dirty="0" smtClean="0">
              <a:latin typeface="HeliosCond" panose="020B7200000000000000" pitchFamily="34" charset="0"/>
            </a:endParaRPr>
          </a:p>
          <a:p>
            <a:pPr>
              <a:buFontTx/>
              <a:buChar char="-"/>
            </a:pPr>
            <a:r>
              <a:rPr lang="ru-RU" sz="1400" dirty="0" smtClean="0">
                <a:latin typeface="HeliosCond" panose="020B7200000000000000" pitchFamily="34" charset="0"/>
              </a:rPr>
              <a:t>сотрудник имеет право </a:t>
            </a:r>
            <a:r>
              <a:rPr lang="ru-RU" sz="1400" dirty="0">
                <a:latin typeface="HeliosCond" panose="020B7200000000000000" pitchFamily="34" charset="0"/>
              </a:rPr>
              <a:t>на выходные и отпуск; </a:t>
            </a:r>
            <a:endParaRPr lang="ru-RU" sz="1400" dirty="0" smtClean="0">
              <a:latin typeface="HeliosCond" panose="020B7200000000000000" pitchFamily="34" charset="0"/>
            </a:endParaRPr>
          </a:p>
          <a:p>
            <a:pPr>
              <a:buFontTx/>
              <a:buChar char="-"/>
            </a:pPr>
            <a:r>
              <a:rPr lang="ru-RU" sz="1400" dirty="0" smtClean="0">
                <a:latin typeface="HeliosCond" panose="020B7200000000000000" pitchFamily="34" charset="0"/>
              </a:rPr>
              <a:t>работодатель </a:t>
            </a:r>
            <a:r>
              <a:rPr lang="ru-RU" sz="1400" dirty="0">
                <a:latin typeface="HeliosCond" panose="020B7200000000000000" pitchFamily="34" charset="0"/>
              </a:rPr>
              <a:t>берет на себя расходы на командировки, деньги </a:t>
            </a:r>
            <a:r>
              <a:rPr lang="ru-RU" sz="1400" dirty="0" smtClean="0">
                <a:latin typeface="HeliosCond" panose="020B7200000000000000" pitchFamily="34" charset="0"/>
              </a:rPr>
              <a:t>платит периодически работнику;</a:t>
            </a:r>
          </a:p>
          <a:p>
            <a:pPr>
              <a:buFontTx/>
              <a:buChar char="-"/>
            </a:pPr>
            <a:r>
              <a:rPr lang="ru-RU" sz="1400" dirty="0" smtClean="0">
                <a:latin typeface="HeliosCond" panose="020B7200000000000000" pitchFamily="34" charset="0"/>
              </a:rPr>
              <a:t>работодатель предоставляет </a:t>
            </a:r>
            <a:r>
              <a:rPr lang="ru-RU" sz="1400" dirty="0">
                <a:latin typeface="HeliosCond" panose="020B7200000000000000" pitchFamily="34" charset="0"/>
              </a:rPr>
              <a:t>инструменты, материалы и механизмы для работы</a:t>
            </a:r>
            <a:endParaRPr lang="ru-RU" sz="14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1.2. </a:t>
            </a:r>
            <a:r>
              <a:rPr lang="ru-RU" sz="3600" b="1" dirty="0">
                <a:solidFill>
                  <a:schemeClr val="bg1"/>
                </a:solidFill>
              </a:rPr>
              <a:t>ЗАКОНОДАТЕЛЬСТВО</a:t>
            </a:r>
          </a:p>
        </p:txBody>
      </p:sp>
    </p:spTree>
    <p:extLst>
      <p:ext uri="{BB962C8B-B14F-4D97-AF65-F5344CB8AC3E}">
        <p14:creationId xmlns:p14="http://schemas.microsoft.com/office/powerpoint/2010/main" val="42883695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5</a:t>
            </a:fld>
            <a:endParaRPr lang="ru-RU"/>
          </a:p>
        </p:txBody>
      </p:sp>
      <p:sp>
        <p:nvSpPr>
          <p:cNvPr id="8" name="Содержимое 2"/>
          <p:cNvSpPr>
            <a:spLocks noGrp="1"/>
          </p:cNvSpPr>
          <p:nvPr>
            <p:ph sz="half" idx="1"/>
          </p:nvPr>
        </p:nvSpPr>
        <p:spPr>
          <a:xfrm>
            <a:off x="35496" y="1059582"/>
            <a:ext cx="8064896" cy="3387278"/>
          </a:xfrm>
          <a:noFill/>
        </p:spPr>
        <p:txBody>
          <a:bodyPr>
            <a:noAutofit/>
          </a:bodyPr>
          <a:lstStyle/>
          <a:p>
            <a:pPr marL="0" indent="0">
              <a:buNone/>
            </a:pPr>
            <a:r>
              <a:rPr lang="ru-RU" sz="1400" b="1" dirty="0" smtClean="0">
                <a:solidFill>
                  <a:srgbClr val="FF0000"/>
                </a:solidFill>
                <a:latin typeface="HeliosCond" panose="020B7200000000000000" pitchFamily="34" charset="0"/>
              </a:rPr>
              <a:t>Проект приказа Минтруда «</a:t>
            </a:r>
            <a:r>
              <a:rPr lang="ru-RU" sz="1400" b="1" dirty="0">
                <a:solidFill>
                  <a:srgbClr val="FF0000"/>
                </a:solidFill>
                <a:latin typeface="HeliosCond" panose="020B7200000000000000" pitchFamily="34" charset="0"/>
              </a:rPr>
              <a:t>О внесении изменений в некоторые приказы </a:t>
            </a:r>
            <a:r>
              <a:rPr lang="ru-RU" sz="1400" b="1" dirty="0" smtClean="0">
                <a:solidFill>
                  <a:srgbClr val="FF0000"/>
                </a:solidFill>
                <a:latin typeface="HeliosCond" panose="020B7200000000000000" pitchFamily="34" charset="0"/>
              </a:rPr>
              <a:t>Минтруда </a:t>
            </a:r>
            <a:r>
              <a:rPr lang="ru-RU" sz="1400" b="1" dirty="0">
                <a:solidFill>
                  <a:srgbClr val="FF0000"/>
                </a:solidFill>
                <a:latin typeface="HeliosCond" panose="020B7200000000000000" pitchFamily="34" charset="0"/>
              </a:rPr>
              <a:t/>
            </a:r>
            <a:br>
              <a:rPr lang="ru-RU" sz="1400" b="1" dirty="0">
                <a:solidFill>
                  <a:srgbClr val="FF0000"/>
                </a:solidFill>
                <a:latin typeface="HeliosCond" panose="020B7200000000000000" pitchFamily="34" charset="0"/>
              </a:rPr>
            </a:br>
            <a:r>
              <a:rPr lang="ru-RU" sz="1400" b="1" dirty="0">
                <a:solidFill>
                  <a:srgbClr val="FF0000"/>
                </a:solidFill>
                <a:latin typeface="HeliosCond" panose="020B7200000000000000" pitchFamily="34" charset="0"/>
              </a:rPr>
              <a:t>‎и </a:t>
            </a:r>
            <a:r>
              <a:rPr lang="ru-RU" sz="1400" b="1" dirty="0" smtClean="0">
                <a:solidFill>
                  <a:srgbClr val="FF0000"/>
                </a:solidFill>
                <a:latin typeface="HeliosCond" panose="020B7200000000000000" pitchFamily="34" charset="0"/>
              </a:rPr>
              <a:t>соцзащиты РФ </a:t>
            </a:r>
            <a:r>
              <a:rPr lang="ru-RU" sz="1400" b="1" dirty="0">
                <a:solidFill>
                  <a:srgbClr val="FF0000"/>
                </a:solidFill>
                <a:latin typeface="HeliosCond" panose="020B7200000000000000" pitchFamily="34" charset="0"/>
              </a:rPr>
              <a:t>в области охраны </a:t>
            </a:r>
            <a:r>
              <a:rPr lang="ru-RU" sz="1400" b="1" dirty="0" smtClean="0">
                <a:solidFill>
                  <a:srgbClr val="FF0000"/>
                </a:solidFill>
                <a:latin typeface="HeliosCond" panose="020B7200000000000000" pitchFamily="34" charset="0"/>
              </a:rPr>
              <a:t>труда» </a:t>
            </a:r>
          </a:p>
          <a:p>
            <a:pPr marL="0" indent="0">
              <a:buNone/>
            </a:pPr>
            <a:r>
              <a:rPr lang="ru-RU" sz="1400" b="1" dirty="0" smtClean="0">
                <a:latin typeface="HeliosCond" panose="020B7200000000000000" pitchFamily="34" charset="0"/>
              </a:rPr>
              <a:t>Предлагается продлить срок действия некоторых ПОТ до 01.09.2031-01.09.2032</a:t>
            </a:r>
          </a:p>
          <a:p>
            <a:pPr marL="0" indent="0">
              <a:buNone/>
            </a:pPr>
            <a:r>
              <a:rPr lang="ru-RU" sz="1400" dirty="0" smtClean="0">
                <a:latin typeface="HeliosCond" panose="020B7200000000000000" pitchFamily="34" charset="0"/>
              </a:rPr>
              <a:t>1. Приказ Минтруда </a:t>
            </a:r>
            <a:r>
              <a:rPr lang="ru-RU" sz="1400" dirty="0">
                <a:latin typeface="HeliosCond" panose="020B7200000000000000" pitchFamily="34" charset="0"/>
              </a:rPr>
              <a:t>и </a:t>
            </a:r>
            <a:r>
              <a:rPr lang="ru-RU" sz="1400" dirty="0" smtClean="0">
                <a:latin typeface="HeliosCond" panose="020B7200000000000000" pitchFamily="34" charset="0"/>
              </a:rPr>
              <a:t>соцзащиты РФ </a:t>
            </a:r>
            <a:r>
              <a:rPr lang="ru-RU" sz="1400" dirty="0">
                <a:latin typeface="HeliosCond" panose="020B7200000000000000" pitchFamily="34" charset="0"/>
              </a:rPr>
              <a:t>от 15 июня 2020 г. № 343н «Об утверждении Правил по охране труда в морских и речных портах</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2</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23 сентября 2020 г. № 644н «Об утверждении Правил по охране труда в лесозаготовительном, деревообрабатывающем производствах и при выполнении лесохозяйственных работ</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3</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25 сентября 2020 г. № 652н «Об утверждении Правил по охране труда при эксплуатации объектов инфраструктуры железнодорожного транспорта» </a:t>
            </a:r>
          </a:p>
          <a:p>
            <a:pPr marL="0" indent="0">
              <a:buNone/>
            </a:pPr>
            <a:r>
              <a:rPr lang="ru-RU" sz="1400" dirty="0" smtClean="0">
                <a:latin typeface="HeliosCond" panose="020B7200000000000000" pitchFamily="34" charset="0"/>
              </a:rPr>
              <a:t>4.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13 октября 2020 г. № 721н «Об утверждении Правил по охране труда при проведении работ в метрополитене</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5</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27 октября 2020 г. № 746н «Об утверждении Правил по охране труда в сельском хозяйстве» </a:t>
            </a:r>
            <a:endParaRPr lang="ru-RU" sz="1400" dirty="0" smtClean="0">
              <a:latin typeface="HeliosCond" panose="020B7200000000000000" pitchFamily="34" charset="0"/>
            </a:endParaRPr>
          </a:p>
          <a:p>
            <a:pPr marL="0" indent="0">
              <a:buNone/>
            </a:pPr>
            <a:r>
              <a:rPr lang="ru-RU" sz="1400" dirty="0" smtClean="0">
                <a:latin typeface="HeliosCond" panose="020B7200000000000000" pitchFamily="34" charset="0"/>
              </a:rPr>
              <a:t>6.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28 октября 2020 г. № 753н «Об утверждении Правил по охране труда при погрузочно-разгрузочных работах и размещении грузов» </a:t>
            </a:r>
            <a:endParaRPr lang="ru-RU" sz="14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1.3. </a:t>
            </a:r>
            <a:r>
              <a:rPr lang="ru-RU" sz="3600" b="1" dirty="0">
                <a:solidFill>
                  <a:schemeClr val="bg1"/>
                </a:solidFill>
              </a:rPr>
              <a:t>ЗАКОНОДАТЕЛЬСТВО</a:t>
            </a:r>
          </a:p>
        </p:txBody>
      </p:sp>
    </p:spTree>
    <p:extLst>
      <p:ext uri="{BB962C8B-B14F-4D97-AF65-F5344CB8AC3E}">
        <p14:creationId xmlns:p14="http://schemas.microsoft.com/office/powerpoint/2010/main" val="3743974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6</a:t>
            </a:fld>
            <a:endParaRPr lang="ru-RU"/>
          </a:p>
        </p:txBody>
      </p:sp>
      <p:sp>
        <p:nvSpPr>
          <p:cNvPr id="8" name="Содержимое 2"/>
          <p:cNvSpPr>
            <a:spLocks noGrp="1"/>
          </p:cNvSpPr>
          <p:nvPr>
            <p:ph sz="half" idx="1"/>
          </p:nvPr>
        </p:nvSpPr>
        <p:spPr>
          <a:xfrm>
            <a:off x="35496" y="1059582"/>
            <a:ext cx="9001000" cy="3387278"/>
          </a:xfrm>
          <a:noFill/>
        </p:spPr>
        <p:txBody>
          <a:bodyPr>
            <a:noAutofit/>
          </a:bodyPr>
          <a:lstStyle/>
          <a:p>
            <a:pPr marL="0" indent="0">
              <a:buNone/>
            </a:pPr>
            <a:r>
              <a:rPr lang="ru-RU" sz="1400" b="1" dirty="0" smtClean="0">
                <a:solidFill>
                  <a:srgbClr val="FF0000"/>
                </a:solidFill>
                <a:latin typeface="HeliosCond" panose="020B7200000000000000" pitchFamily="34" charset="0"/>
              </a:rPr>
              <a:t>Проект приказа Минтруда «</a:t>
            </a:r>
            <a:r>
              <a:rPr lang="ru-RU" sz="1400" b="1" dirty="0">
                <a:solidFill>
                  <a:srgbClr val="FF0000"/>
                </a:solidFill>
                <a:latin typeface="HeliosCond" panose="020B7200000000000000" pitchFamily="34" charset="0"/>
              </a:rPr>
              <a:t>О внесении изменений в некоторые приказы </a:t>
            </a:r>
            <a:r>
              <a:rPr lang="ru-RU" sz="1400" b="1" dirty="0" smtClean="0">
                <a:solidFill>
                  <a:srgbClr val="FF0000"/>
                </a:solidFill>
                <a:latin typeface="HeliosCond" panose="020B7200000000000000" pitchFamily="34" charset="0"/>
              </a:rPr>
              <a:t>Минтруда </a:t>
            </a:r>
            <a:r>
              <a:rPr lang="ru-RU" sz="1400" b="1" dirty="0">
                <a:solidFill>
                  <a:srgbClr val="FF0000"/>
                </a:solidFill>
                <a:latin typeface="HeliosCond" panose="020B7200000000000000" pitchFamily="34" charset="0"/>
              </a:rPr>
              <a:t/>
            </a:r>
            <a:br>
              <a:rPr lang="ru-RU" sz="1400" b="1" dirty="0">
                <a:solidFill>
                  <a:srgbClr val="FF0000"/>
                </a:solidFill>
                <a:latin typeface="HeliosCond" panose="020B7200000000000000" pitchFamily="34" charset="0"/>
              </a:rPr>
            </a:br>
            <a:r>
              <a:rPr lang="ru-RU" sz="1400" b="1" dirty="0">
                <a:solidFill>
                  <a:srgbClr val="FF0000"/>
                </a:solidFill>
                <a:latin typeface="HeliosCond" panose="020B7200000000000000" pitchFamily="34" charset="0"/>
              </a:rPr>
              <a:t>‎и </a:t>
            </a:r>
            <a:r>
              <a:rPr lang="ru-RU" sz="1400" b="1" dirty="0" smtClean="0">
                <a:solidFill>
                  <a:srgbClr val="FF0000"/>
                </a:solidFill>
                <a:latin typeface="HeliosCond" panose="020B7200000000000000" pitchFamily="34" charset="0"/>
              </a:rPr>
              <a:t>соцзащиты РФ </a:t>
            </a:r>
            <a:r>
              <a:rPr lang="ru-RU" sz="1400" b="1" dirty="0">
                <a:solidFill>
                  <a:srgbClr val="FF0000"/>
                </a:solidFill>
                <a:latin typeface="HeliosCond" panose="020B7200000000000000" pitchFamily="34" charset="0"/>
              </a:rPr>
              <a:t>в области охраны </a:t>
            </a:r>
            <a:r>
              <a:rPr lang="ru-RU" sz="1400" b="1" dirty="0" smtClean="0">
                <a:solidFill>
                  <a:srgbClr val="FF0000"/>
                </a:solidFill>
                <a:latin typeface="HeliosCond" panose="020B7200000000000000" pitchFamily="34" charset="0"/>
              </a:rPr>
              <a:t>труда» </a:t>
            </a:r>
          </a:p>
          <a:p>
            <a:pPr marL="0" indent="0">
              <a:buNone/>
            </a:pPr>
            <a:r>
              <a:rPr lang="ru-RU" sz="1400" b="1" dirty="0" smtClean="0">
                <a:latin typeface="HeliosCond" panose="020B7200000000000000" pitchFamily="34" charset="0"/>
              </a:rPr>
              <a:t>Предлагается продлить срок действия некоторых ПОТ до 01.09.2031-01.09.2032</a:t>
            </a:r>
          </a:p>
          <a:p>
            <a:pPr marL="0" indent="0">
              <a:buNone/>
            </a:pPr>
            <a:r>
              <a:rPr lang="ru-RU" sz="1400" dirty="0" smtClean="0">
                <a:latin typeface="HeliosCond" panose="020B7200000000000000" pitchFamily="34" charset="0"/>
              </a:rPr>
              <a:t>7. </a:t>
            </a:r>
            <a:r>
              <a:rPr lang="ru-RU" sz="1400" dirty="0">
                <a:latin typeface="HeliosCond" panose="020B7200000000000000" pitchFamily="34" charset="0"/>
              </a:rPr>
              <a:t>Приказ Минтруда и соцзащиты </a:t>
            </a:r>
            <a:r>
              <a:rPr lang="ru-RU" sz="1400" dirty="0" smtClean="0">
                <a:latin typeface="HeliosCond" panose="020B7200000000000000" pitchFamily="34" charset="0"/>
              </a:rPr>
              <a:t>РФ от </a:t>
            </a:r>
            <a:r>
              <a:rPr lang="ru-RU" sz="1400" dirty="0">
                <a:latin typeface="HeliosCond" panose="020B7200000000000000" pitchFamily="34" charset="0"/>
              </a:rPr>
              <a:t>29 октября 2020 г. № 758н «Об утверждении Правил по охране труда в жилищно-коммунальном хозяйстве</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8</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12 ноября 2020 г. № 776н «Об утверждении Правил по охране труда при нанесении металлопокрытий</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9</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16 ноября 2020 г. № 780н «Об утверждении Правил по охране труда при проведении работ в легкой промышленности</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10</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16 ноября 2020 г. № 781н «Об утверждении Правил по охране труда при производстве цемента</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11</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16 ноября 2020 г. № 782н «Об утверждении Правил по охране труда при работе на высоте</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12</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18 ноября 2020 г. № 814н «Об утверждении Правил по охране труда при эксплуатации промышленного транспорта» </a:t>
            </a:r>
            <a:endParaRPr lang="ru-RU" sz="14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1.3. </a:t>
            </a:r>
            <a:r>
              <a:rPr lang="ru-RU" sz="3600" b="1" dirty="0">
                <a:solidFill>
                  <a:schemeClr val="bg1"/>
                </a:solidFill>
              </a:rPr>
              <a:t>ЗАКОНОДАТЕЛЬСТВО</a:t>
            </a:r>
          </a:p>
        </p:txBody>
      </p:sp>
    </p:spTree>
    <p:extLst>
      <p:ext uri="{BB962C8B-B14F-4D97-AF65-F5344CB8AC3E}">
        <p14:creationId xmlns:p14="http://schemas.microsoft.com/office/powerpoint/2010/main" val="1524664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7</a:t>
            </a:fld>
            <a:endParaRPr lang="ru-RU"/>
          </a:p>
        </p:txBody>
      </p:sp>
      <p:sp>
        <p:nvSpPr>
          <p:cNvPr id="8" name="Содержимое 2"/>
          <p:cNvSpPr>
            <a:spLocks noGrp="1"/>
          </p:cNvSpPr>
          <p:nvPr>
            <p:ph sz="half" idx="1"/>
          </p:nvPr>
        </p:nvSpPr>
        <p:spPr>
          <a:xfrm>
            <a:off x="35496" y="1059582"/>
            <a:ext cx="9001000" cy="3387278"/>
          </a:xfrm>
          <a:noFill/>
        </p:spPr>
        <p:txBody>
          <a:bodyPr>
            <a:noAutofit/>
          </a:bodyPr>
          <a:lstStyle/>
          <a:p>
            <a:pPr marL="0" indent="0">
              <a:buNone/>
            </a:pPr>
            <a:r>
              <a:rPr lang="ru-RU" sz="1400" b="1" dirty="0" smtClean="0">
                <a:solidFill>
                  <a:srgbClr val="FF0000"/>
                </a:solidFill>
                <a:latin typeface="HeliosCond" panose="020B7200000000000000" pitchFamily="34" charset="0"/>
              </a:rPr>
              <a:t>Проект приказа Минтруда «</a:t>
            </a:r>
            <a:r>
              <a:rPr lang="ru-RU" sz="1400" b="1" dirty="0">
                <a:solidFill>
                  <a:srgbClr val="FF0000"/>
                </a:solidFill>
                <a:latin typeface="HeliosCond" panose="020B7200000000000000" pitchFamily="34" charset="0"/>
              </a:rPr>
              <a:t>О внесении изменений в некоторые приказы </a:t>
            </a:r>
            <a:r>
              <a:rPr lang="ru-RU" sz="1400" b="1" dirty="0" smtClean="0">
                <a:solidFill>
                  <a:srgbClr val="FF0000"/>
                </a:solidFill>
                <a:latin typeface="HeliosCond" panose="020B7200000000000000" pitchFamily="34" charset="0"/>
              </a:rPr>
              <a:t>Минтруда </a:t>
            </a:r>
            <a:r>
              <a:rPr lang="ru-RU" sz="1400" b="1" dirty="0">
                <a:solidFill>
                  <a:srgbClr val="FF0000"/>
                </a:solidFill>
                <a:latin typeface="HeliosCond" panose="020B7200000000000000" pitchFamily="34" charset="0"/>
              </a:rPr>
              <a:t/>
            </a:r>
            <a:br>
              <a:rPr lang="ru-RU" sz="1400" b="1" dirty="0">
                <a:solidFill>
                  <a:srgbClr val="FF0000"/>
                </a:solidFill>
                <a:latin typeface="HeliosCond" panose="020B7200000000000000" pitchFamily="34" charset="0"/>
              </a:rPr>
            </a:br>
            <a:r>
              <a:rPr lang="ru-RU" sz="1400" b="1" dirty="0">
                <a:solidFill>
                  <a:srgbClr val="FF0000"/>
                </a:solidFill>
                <a:latin typeface="HeliosCond" panose="020B7200000000000000" pitchFamily="34" charset="0"/>
              </a:rPr>
              <a:t>‎и </a:t>
            </a:r>
            <a:r>
              <a:rPr lang="ru-RU" sz="1400" b="1" dirty="0" smtClean="0">
                <a:solidFill>
                  <a:srgbClr val="FF0000"/>
                </a:solidFill>
                <a:latin typeface="HeliosCond" panose="020B7200000000000000" pitchFamily="34" charset="0"/>
              </a:rPr>
              <a:t>соцзащиты РФ </a:t>
            </a:r>
            <a:r>
              <a:rPr lang="ru-RU" sz="1400" b="1" dirty="0">
                <a:solidFill>
                  <a:srgbClr val="FF0000"/>
                </a:solidFill>
                <a:latin typeface="HeliosCond" panose="020B7200000000000000" pitchFamily="34" charset="0"/>
              </a:rPr>
              <a:t>в области охраны </a:t>
            </a:r>
            <a:r>
              <a:rPr lang="ru-RU" sz="1400" b="1" dirty="0" smtClean="0">
                <a:solidFill>
                  <a:srgbClr val="FF0000"/>
                </a:solidFill>
                <a:latin typeface="HeliosCond" panose="020B7200000000000000" pitchFamily="34" charset="0"/>
              </a:rPr>
              <a:t>труда» </a:t>
            </a:r>
          </a:p>
          <a:p>
            <a:pPr marL="0" indent="0">
              <a:buNone/>
            </a:pPr>
            <a:r>
              <a:rPr lang="ru-RU" sz="1400" b="1" dirty="0" smtClean="0">
                <a:latin typeface="HeliosCond" panose="020B7200000000000000" pitchFamily="34" charset="0"/>
              </a:rPr>
              <a:t>Предлагается продлить срок действия некоторых ПОТ до 01.09.2031-01.09.2032</a:t>
            </a:r>
          </a:p>
          <a:p>
            <a:pPr marL="0" indent="0">
              <a:buNone/>
            </a:pPr>
            <a:r>
              <a:rPr lang="ru-RU" sz="1400" dirty="0" smtClean="0">
                <a:latin typeface="HeliosCond" panose="020B7200000000000000" pitchFamily="34" charset="0"/>
              </a:rPr>
              <a:t>13.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19 ноября 2020 г. № 815н «Об утверждении Правил по охране труда при осуществлении охраны (защиты) объектов и (или) имущества» </a:t>
            </a:r>
            <a:endParaRPr lang="ru-RU" sz="1400" dirty="0" smtClean="0">
              <a:latin typeface="HeliosCond" panose="020B7200000000000000" pitchFamily="34" charset="0"/>
            </a:endParaRPr>
          </a:p>
          <a:p>
            <a:pPr marL="0" indent="0">
              <a:buNone/>
            </a:pPr>
            <a:r>
              <a:rPr lang="ru-RU" sz="1400" dirty="0" smtClean="0">
                <a:latin typeface="HeliosCond" panose="020B7200000000000000" pitchFamily="34" charset="0"/>
              </a:rPr>
              <a:t>14.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27 ноября 2020 г. № 832н «Об утверждении Правил по охране труда при проведении полиграфических работ</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smtClean="0">
                <a:latin typeface="HeliosCond" panose="020B7200000000000000" pitchFamily="34" charset="0"/>
              </a:rPr>
              <a:t>15.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27 ноября 2020 г. № 833н «Об утверждении Правил по охране труда при размещении, монтаже, техническом обслуживании и ремонте технологического оборудования</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16</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27 ноября 2020 г. № 834н «Об утверждении </a:t>
            </a:r>
            <a:r>
              <a:rPr lang="ru-RU" sz="1400" dirty="0" smtClean="0">
                <a:latin typeface="HeliosCond" panose="020B7200000000000000" pitchFamily="34" charset="0"/>
              </a:rPr>
              <a:t>ПОТ </a:t>
            </a:r>
            <a:r>
              <a:rPr lang="ru-RU" sz="1400" dirty="0">
                <a:latin typeface="HeliosCond" panose="020B7200000000000000" pitchFamily="34" charset="0"/>
              </a:rPr>
              <a:t>при использовании отдельных видов </a:t>
            </a:r>
            <a:r>
              <a:rPr lang="ru-RU" sz="1400" dirty="0" err="1" smtClean="0">
                <a:latin typeface="HeliosCond" panose="020B7200000000000000" pitchFamily="34" charset="0"/>
              </a:rPr>
              <a:t>хим.веществ</a:t>
            </a:r>
            <a:r>
              <a:rPr lang="ru-RU" sz="1400" dirty="0" smtClean="0">
                <a:latin typeface="HeliosCond" panose="020B7200000000000000" pitchFamily="34" charset="0"/>
              </a:rPr>
              <a:t> </a:t>
            </a:r>
            <a:r>
              <a:rPr lang="ru-RU" sz="1400" dirty="0">
                <a:latin typeface="HeliosCond" panose="020B7200000000000000" pitchFamily="34" charset="0"/>
              </a:rPr>
              <a:t>и материалов, при </a:t>
            </a:r>
            <a:r>
              <a:rPr lang="ru-RU" sz="1400" dirty="0" err="1" smtClean="0">
                <a:latin typeface="HeliosCond" panose="020B7200000000000000" pitchFamily="34" charset="0"/>
              </a:rPr>
              <a:t>хим.чистке</a:t>
            </a:r>
            <a:r>
              <a:rPr lang="ru-RU" sz="1400" dirty="0">
                <a:latin typeface="HeliosCond" panose="020B7200000000000000" pitchFamily="34" charset="0"/>
              </a:rPr>
              <a:t>, стирке, обеззараживании и дезактивации» </a:t>
            </a:r>
            <a:endParaRPr lang="ru-RU" sz="1400" dirty="0" smtClean="0">
              <a:latin typeface="HeliosCond" panose="020B7200000000000000" pitchFamily="34" charset="0"/>
            </a:endParaRPr>
          </a:p>
          <a:p>
            <a:pPr marL="0" indent="0">
              <a:buNone/>
            </a:pPr>
            <a:r>
              <a:rPr lang="ru-RU" sz="1400" dirty="0" smtClean="0">
                <a:latin typeface="HeliosCond" panose="020B7200000000000000" pitchFamily="34" charset="0"/>
              </a:rPr>
              <a:t>17.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27 ноября 2020 г. № 835н «Об утверждении Правил по охране труда при работе с инструментом и приспособлениями</a:t>
            </a:r>
            <a:r>
              <a:rPr lang="ru-RU" sz="1400" dirty="0" smtClean="0">
                <a:latin typeface="HeliosCond" panose="020B7200000000000000" pitchFamily="34" charset="0"/>
              </a:rPr>
              <a:t>»</a:t>
            </a:r>
          </a:p>
          <a:p>
            <a:pPr marL="0" indent="0">
              <a:buNone/>
            </a:pPr>
            <a:r>
              <a:rPr lang="ru-RU" sz="1400" dirty="0" smtClean="0">
                <a:latin typeface="HeliosCond" panose="020B7200000000000000" pitchFamily="34" charset="0"/>
              </a:rPr>
              <a:t>18.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27 ноября 2020 г. № 836н «Об утверждении Правил по охране труда при осуществлении грузопассажирских перевозок на железнодорожном транспорте» </a:t>
            </a:r>
            <a:endParaRPr lang="ru-RU" sz="14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1.3. </a:t>
            </a:r>
            <a:r>
              <a:rPr lang="ru-RU" sz="3600" b="1" dirty="0">
                <a:solidFill>
                  <a:schemeClr val="bg1"/>
                </a:solidFill>
              </a:rPr>
              <a:t>ЗАКОНОДАТЕЛЬСТВО</a:t>
            </a:r>
          </a:p>
        </p:txBody>
      </p:sp>
    </p:spTree>
    <p:extLst>
      <p:ext uri="{BB962C8B-B14F-4D97-AF65-F5344CB8AC3E}">
        <p14:creationId xmlns:p14="http://schemas.microsoft.com/office/powerpoint/2010/main" val="11616342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8</a:t>
            </a:fld>
            <a:endParaRPr lang="ru-RU"/>
          </a:p>
        </p:txBody>
      </p:sp>
      <p:sp>
        <p:nvSpPr>
          <p:cNvPr id="8" name="Содержимое 2"/>
          <p:cNvSpPr>
            <a:spLocks noGrp="1"/>
          </p:cNvSpPr>
          <p:nvPr>
            <p:ph sz="half" idx="1"/>
          </p:nvPr>
        </p:nvSpPr>
        <p:spPr>
          <a:xfrm>
            <a:off x="35496" y="1059582"/>
            <a:ext cx="9108504" cy="3387278"/>
          </a:xfrm>
          <a:noFill/>
        </p:spPr>
        <p:txBody>
          <a:bodyPr>
            <a:noAutofit/>
          </a:bodyPr>
          <a:lstStyle/>
          <a:p>
            <a:pPr marL="0" indent="0">
              <a:buNone/>
            </a:pPr>
            <a:r>
              <a:rPr lang="ru-RU" sz="1400" b="1" dirty="0" smtClean="0">
                <a:solidFill>
                  <a:srgbClr val="FF0000"/>
                </a:solidFill>
                <a:latin typeface="HeliosCond" panose="020B7200000000000000" pitchFamily="34" charset="0"/>
              </a:rPr>
              <a:t>Проект приказа Минтруда «</a:t>
            </a:r>
            <a:r>
              <a:rPr lang="ru-RU" sz="1400" b="1" dirty="0">
                <a:solidFill>
                  <a:srgbClr val="FF0000"/>
                </a:solidFill>
                <a:latin typeface="HeliosCond" panose="020B7200000000000000" pitchFamily="34" charset="0"/>
              </a:rPr>
              <a:t>О внесении изменений в некоторые приказы </a:t>
            </a:r>
            <a:r>
              <a:rPr lang="ru-RU" sz="1400" b="1" dirty="0" smtClean="0">
                <a:solidFill>
                  <a:srgbClr val="FF0000"/>
                </a:solidFill>
                <a:latin typeface="HeliosCond" panose="020B7200000000000000" pitchFamily="34" charset="0"/>
              </a:rPr>
              <a:t>Минтруда </a:t>
            </a:r>
            <a:r>
              <a:rPr lang="ru-RU" sz="1400" b="1" dirty="0">
                <a:solidFill>
                  <a:srgbClr val="FF0000"/>
                </a:solidFill>
                <a:latin typeface="HeliosCond" panose="020B7200000000000000" pitchFamily="34" charset="0"/>
              </a:rPr>
              <a:t/>
            </a:r>
            <a:br>
              <a:rPr lang="ru-RU" sz="1400" b="1" dirty="0">
                <a:solidFill>
                  <a:srgbClr val="FF0000"/>
                </a:solidFill>
                <a:latin typeface="HeliosCond" panose="020B7200000000000000" pitchFamily="34" charset="0"/>
              </a:rPr>
            </a:br>
            <a:r>
              <a:rPr lang="ru-RU" sz="1400" b="1" dirty="0">
                <a:solidFill>
                  <a:srgbClr val="FF0000"/>
                </a:solidFill>
                <a:latin typeface="HeliosCond" panose="020B7200000000000000" pitchFamily="34" charset="0"/>
              </a:rPr>
              <a:t>‎и </a:t>
            </a:r>
            <a:r>
              <a:rPr lang="ru-RU" sz="1400" b="1" dirty="0" smtClean="0">
                <a:solidFill>
                  <a:srgbClr val="FF0000"/>
                </a:solidFill>
                <a:latin typeface="HeliosCond" panose="020B7200000000000000" pitchFamily="34" charset="0"/>
              </a:rPr>
              <a:t>соцзащиты РФ </a:t>
            </a:r>
            <a:r>
              <a:rPr lang="ru-RU" sz="1400" b="1" dirty="0">
                <a:solidFill>
                  <a:srgbClr val="FF0000"/>
                </a:solidFill>
                <a:latin typeface="HeliosCond" panose="020B7200000000000000" pitchFamily="34" charset="0"/>
              </a:rPr>
              <a:t>в области охраны </a:t>
            </a:r>
            <a:r>
              <a:rPr lang="ru-RU" sz="1400" b="1" dirty="0" smtClean="0">
                <a:solidFill>
                  <a:srgbClr val="FF0000"/>
                </a:solidFill>
                <a:latin typeface="HeliosCond" panose="020B7200000000000000" pitchFamily="34" charset="0"/>
              </a:rPr>
              <a:t>труда» </a:t>
            </a:r>
          </a:p>
          <a:p>
            <a:pPr marL="0" indent="0">
              <a:buNone/>
            </a:pPr>
            <a:r>
              <a:rPr lang="ru-RU" sz="1400" b="1" dirty="0" smtClean="0">
                <a:latin typeface="HeliosCond" panose="020B7200000000000000" pitchFamily="34" charset="0"/>
              </a:rPr>
              <a:t>Предлагается продлить срок действия некоторых ПОТ до 01.09.2031-01.09.2032</a:t>
            </a:r>
          </a:p>
          <a:p>
            <a:pPr marL="0" indent="0">
              <a:buNone/>
            </a:pPr>
            <a:r>
              <a:rPr lang="ru-RU" sz="1400" dirty="0" smtClean="0">
                <a:latin typeface="HeliosCond" panose="020B7200000000000000" pitchFamily="34" charset="0"/>
              </a:rPr>
              <a:t>19.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2 декабря 2020 г. № 849н «Об утверждении Правил по охране труда при выполнении окрасочных </a:t>
            </a:r>
            <a:r>
              <a:rPr lang="ru-RU" sz="1400" dirty="0" smtClean="0">
                <a:latin typeface="HeliosCond" panose="020B7200000000000000" pitchFamily="34" charset="0"/>
              </a:rPr>
              <a:t>работ».</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20</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4 декабря 2020 г. № 858н «Об утверждении </a:t>
            </a:r>
            <a:r>
              <a:rPr lang="ru-RU" sz="1400" dirty="0" smtClean="0">
                <a:latin typeface="HeliosCond" panose="020B7200000000000000" pitchFamily="34" charset="0"/>
              </a:rPr>
              <a:t>ПОТ </a:t>
            </a:r>
            <a:r>
              <a:rPr lang="ru-RU" sz="1400" dirty="0">
                <a:latin typeface="HeliosCond" panose="020B7200000000000000" pitchFamily="34" charset="0"/>
              </a:rPr>
              <a:t>при добыче (вылове), переработке водных биоресурсов и производстве отдельных видов продукции из водных биоресурсов</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21</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4 декабря 2020 г. № 859н «Об утверждении Правил по охране труда в целлюлозно-бумажной и лесохимической промышленности</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22</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7 декабря 2020 г. № 866н «Об утверждении Правил по охране труда при производстве отдельных видов пищевой продукции</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smtClean="0">
                <a:latin typeface="HeliosCond" panose="020B7200000000000000" pitchFamily="34" charset="0"/>
              </a:rPr>
              <a:t>23.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7 декабря 2020 г. № 867н «Об утверждении Правил по охране труда при выполнении работ на объектах связи</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24</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9 декабря 2020 г. № 871н «Об утверждении Правил по охране труда на автомобильном транспорте</a:t>
            </a:r>
            <a:r>
              <a:rPr lang="ru-RU" sz="1400" dirty="0" smtClean="0">
                <a:latin typeface="HeliosCond" panose="020B7200000000000000" pitchFamily="34" charset="0"/>
              </a:rPr>
              <a:t>».</a:t>
            </a:r>
            <a:endParaRPr lang="ru-RU" sz="1400" b="1" dirty="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1.3. </a:t>
            </a:r>
            <a:r>
              <a:rPr lang="ru-RU" sz="3600" b="1" dirty="0">
                <a:solidFill>
                  <a:schemeClr val="bg1"/>
                </a:solidFill>
              </a:rPr>
              <a:t>ЗАКОНОДАТЕЛЬСТВО</a:t>
            </a:r>
          </a:p>
        </p:txBody>
      </p:sp>
    </p:spTree>
    <p:extLst>
      <p:ext uri="{BB962C8B-B14F-4D97-AF65-F5344CB8AC3E}">
        <p14:creationId xmlns:p14="http://schemas.microsoft.com/office/powerpoint/2010/main" val="36304521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9</a:t>
            </a:fld>
            <a:endParaRPr lang="ru-RU"/>
          </a:p>
        </p:txBody>
      </p:sp>
      <p:sp>
        <p:nvSpPr>
          <p:cNvPr id="8" name="Содержимое 2"/>
          <p:cNvSpPr>
            <a:spLocks noGrp="1"/>
          </p:cNvSpPr>
          <p:nvPr>
            <p:ph sz="half" idx="1"/>
          </p:nvPr>
        </p:nvSpPr>
        <p:spPr>
          <a:xfrm>
            <a:off x="35496" y="1059582"/>
            <a:ext cx="9108504" cy="3387278"/>
          </a:xfrm>
          <a:noFill/>
        </p:spPr>
        <p:txBody>
          <a:bodyPr>
            <a:noAutofit/>
          </a:bodyPr>
          <a:lstStyle/>
          <a:p>
            <a:pPr marL="0" indent="0">
              <a:buNone/>
            </a:pPr>
            <a:r>
              <a:rPr lang="ru-RU" sz="1400" b="1" dirty="0" smtClean="0">
                <a:solidFill>
                  <a:srgbClr val="FF0000"/>
                </a:solidFill>
                <a:latin typeface="HeliosCond" panose="020B7200000000000000" pitchFamily="34" charset="0"/>
              </a:rPr>
              <a:t>Проект приказа Минтруда «</a:t>
            </a:r>
            <a:r>
              <a:rPr lang="ru-RU" sz="1400" b="1" dirty="0">
                <a:solidFill>
                  <a:srgbClr val="FF0000"/>
                </a:solidFill>
                <a:latin typeface="HeliosCond" panose="020B7200000000000000" pitchFamily="34" charset="0"/>
              </a:rPr>
              <a:t>О внесении изменений в некоторые приказы </a:t>
            </a:r>
            <a:r>
              <a:rPr lang="ru-RU" sz="1400" b="1" dirty="0" smtClean="0">
                <a:solidFill>
                  <a:srgbClr val="FF0000"/>
                </a:solidFill>
                <a:latin typeface="HeliosCond" panose="020B7200000000000000" pitchFamily="34" charset="0"/>
              </a:rPr>
              <a:t>Минтруда </a:t>
            </a:r>
            <a:r>
              <a:rPr lang="ru-RU" sz="1400" b="1" dirty="0">
                <a:solidFill>
                  <a:srgbClr val="FF0000"/>
                </a:solidFill>
                <a:latin typeface="HeliosCond" panose="020B7200000000000000" pitchFamily="34" charset="0"/>
              </a:rPr>
              <a:t/>
            </a:r>
            <a:br>
              <a:rPr lang="ru-RU" sz="1400" b="1" dirty="0">
                <a:solidFill>
                  <a:srgbClr val="FF0000"/>
                </a:solidFill>
                <a:latin typeface="HeliosCond" panose="020B7200000000000000" pitchFamily="34" charset="0"/>
              </a:rPr>
            </a:br>
            <a:r>
              <a:rPr lang="ru-RU" sz="1400" b="1" dirty="0">
                <a:solidFill>
                  <a:srgbClr val="FF0000"/>
                </a:solidFill>
                <a:latin typeface="HeliosCond" panose="020B7200000000000000" pitchFamily="34" charset="0"/>
              </a:rPr>
              <a:t>‎и </a:t>
            </a:r>
            <a:r>
              <a:rPr lang="ru-RU" sz="1400" b="1" dirty="0" smtClean="0">
                <a:solidFill>
                  <a:srgbClr val="FF0000"/>
                </a:solidFill>
                <a:latin typeface="HeliosCond" panose="020B7200000000000000" pitchFamily="34" charset="0"/>
              </a:rPr>
              <a:t>соцзащиты РФ </a:t>
            </a:r>
            <a:r>
              <a:rPr lang="ru-RU" sz="1400" b="1" dirty="0">
                <a:solidFill>
                  <a:srgbClr val="FF0000"/>
                </a:solidFill>
                <a:latin typeface="HeliosCond" panose="020B7200000000000000" pitchFamily="34" charset="0"/>
              </a:rPr>
              <a:t>в области охраны </a:t>
            </a:r>
            <a:r>
              <a:rPr lang="ru-RU" sz="1400" b="1" dirty="0" smtClean="0">
                <a:solidFill>
                  <a:srgbClr val="FF0000"/>
                </a:solidFill>
                <a:latin typeface="HeliosCond" panose="020B7200000000000000" pitchFamily="34" charset="0"/>
              </a:rPr>
              <a:t>труда» </a:t>
            </a:r>
          </a:p>
          <a:p>
            <a:pPr marL="0" indent="0">
              <a:buNone/>
            </a:pPr>
            <a:r>
              <a:rPr lang="ru-RU" sz="1400" b="1" dirty="0" smtClean="0">
                <a:latin typeface="HeliosCond" panose="020B7200000000000000" pitchFamily="34" charset="0"/>
              </a:rPr>
              <a:t>Предлагается продлить срок действия некоторых ПОТ до 01.09.2031-01.09.2032</a:t>
            </a:r>
          </a:p>
          <a:p>
            <a:pPr marL="0" indent="0">
              <a:buNone/>
            </a:pPr>
            <a:r>
              <a:rPr lang="ru-RU" sz="1400" dirty="0" smtClean="0">
                <a:latin typeface="HeliosCond" panose="020B7200000000000000" pitchFamily="34" charset="0"/>
              </a:rPr>
              <a:t>25.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9 декабря 2020 г. № 872н «Об утверждении Правил по охране труда при строительстве, реконструкции, ремонте и содержании мостов</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26</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9 декабря 2020 г. № 875н «Об утверждении Правил по охране труда на городском электрическом транспорте</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27</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11 декабря 2020 г. № 881н «Об утверждении Правил по охране труда в подразделениях пожарной охраны</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28</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11 декабря 2020 г. № 882н «Об утверждении Правил по охране труда при производстве дорожных строительных и ремонтно-строительных работ</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smtClean="0">
                <a:latin typeface="HeliosCond" panose="020B7200000000000000" pitchFamily="34" charset="0"/>
              </a:rPr>
              <a:t>29.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11 декабря 2020 г. № 883н «Об утверждении Правил по охране труда при строительстве, реконструкции и ремонте</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30</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11 декабря 2020 г. № 884н «Об утверждении Правил по охране труда при выполнении электросварочных и газосварочных работ</a:t>
            </a:r>
            <a:r>
              <a:rPr lang="ru-RU" sz="1400" dirty="0" smtClean="0">
                <a:latin typeface="HeliosCond" panose="020B7200000000000000" pitchFamily="34" charset="0"/>
              </a:rPr>
              <a:t>».</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1.3. </a:t>
            </a:r>
            <a:r>
              <a:rPr lang="ru-RU" sz="3600" b="1" dirty="0">
                <a:solidFill>
                  <a:schemeClr val="bg1"/>
                </a:solidFill>
              </a:rPr>
              <a:t>ЗАКОНОДАТЕЛЬСТВО</a:t>
            </a:r>
          </a:p>
        </p:txBody>
      </p:sp>
    </p:spTree>
    <p:extLst>
      <p:ext uri="{BB962C8B-B14F-4D97-AF65-F5344CB8AC3E}">
        <p14:creationId xmlns:p14="http://schemas.microsoft.com/office/powerpoint/2010/main" val="1534727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10</a:t>
            </a:fld>
            <a:endParaRPr lang="ru-RU"/>
          </a:p>
        </p:txBody>
      </p:sp>
      <p:sp>
        <p:nvSpPr>
          <p:cNvPr id="8" name="Содержимое 2"/>
          <p:cNvSpPr>
            <a:spLocks noGrp="1"/>
          </p:cNvSpPr>
          <p:nvPr>
            <p:ph sz="half" idx="1"/>
          </p:nvPr>
        </p:nvSpPr>
        <p:spPr>
          <a:xfrm>
            <a:off x="35496" y="1059582"/>
            <a:ext cx="9108504" cy="3387278"/>
          </a:xfrm>
          <a:noFill/>
        </p:spPr>
        <p:txBody>
          <a:bodyPr>
            <a:noAutofit/>
          </a:bodyPr>
          <a:lstStyle/>
          <a:p>
            <a:pPr marL="0" indent="0">
              <a:buNone/>
            </a:pPr>
            <a:r>
              <a:rPr lang="ru-RU" sz="1400" b="1" dirty="0" smtClean="0">
                <a:solidFill>
                  <a:srgbClr val="FF0000"/>
                </a:solidFill>
                <a:latin typeface="HeliosCond" panose="020B7200000000000000" pitchFamily="34" charset="0"/>
              </a:rPr>
              <a:t>Проект приказа Минтруда «</a:t>
            </a:r>
            <a:r>
              <a:rPr lang="ru-RU" sz="1400" b="1" dirty="0">
                <a:solidFill>
                  <a:srgbClr val="FF0000"/>
                </a:solidFill>
                <a:latin typeface="HeliosCond" panose="020B7200000000000000" pitchFamily="34" charset="0"/>
              </a:rPr>
              <a:t>О внесении изменений в некоторые приказы </a:t>
            </a:r>
            <a:r>
              <a:rPr lang="ru-RU" sz="1400" b="1" dirty="0" smtClean="0">
                <a:solidFill>
                  <a:srgbClr val="FF0000"/>
                </a:solidFill>
                <a:latin typeface="HeliosCond" panose="020B7200000000000000" pitchFamily="34" charset="0"/>
              </a:rPr>
              <a:t>Минтруда </a:t>
            </a:r>
            <a:r>
              <a:rPr lang="ru-RU" sz="1400" b="1" dirty="0">
                <a:solidFill>
                  <a:srgbClr val="FF0000"/>
                </a:solidFill>
                <a:latin typeface="HeliosCond" panose="020B7200000000000000" pitchFamily="34" charset="0"/>
              </a:rPr>
              <a:t/>
            </a:r>
            <a:br>
              <a:rPr lang="ru-RU" sz="1400" b="1" dirty="0">
                <a:solidFill>
                  <a:srgbClr val="FF0000"/>
                </a:solidFill>
                <a:latin typeface="HeliosCond" panose="020B7200000000000000" pitchFamily="34" charset="0"/>
              </a:rPr>
            </a:br>
            <a:r>
              <a:rPr lang="ru-RU" sz="1400" b="1" dirty="0">
                <a:solidFill>
                  <a:srgbClr val="FF0000"/>
                </a:solidFill>
                <a:latin typeface="HeliosCond" panose="020B7200000000000000" pitchFamily="34" charset="0"/>
              </a:rPr>
              <a:t>‎и </a:t>
            </a:r>
            <a:r>
              <a:rPr lang="ru-RU" sz="1400" b="1" dirty="0" smtClean="0">
                <a:solidFill>
                  <a:srgbClr val="FF0000"/>
                </a:solidFill>
                <a:latin typeface="HeliosCond" panose="020B7200000000000000" pitchFamily="34" charset="0"/>
              </a:rPr>
              <a:t>соцзащиты РФ </a:t>
            </a:r>
            <a:r>
              <a:rPr lang="ru-RU" sz="1400" b="1" dirty="0">
                <a:solidFill>
                  <a:srgbClr val="FF0000"/>
                </a:solidFill>
                <a:latin typeface="HeliosCond" panose="020B7200000000000000" pitchFamily="34" charset="0"/>
              </a:rPr>
              <a:t>в области охраны </a:t>
            </a:r>
            <a:r>
              <a:rPr lang="ru-RU" sz="1400" b="1" dirty="0" smtClean="0">
                <a:solidFill>
                  <a:srgbClr val="FF0000"/>
                </a:solidFill>
                <a:latin typeface="HeliosCond" panose="020B7200000000000000" pitchFamily="34" charset="0"/>
              </a:rPr>
              <a:t>труда» </a:t>
            </a:r>
          </a:p>
          <a:p>
            <a:pPr marL="0" indent="0">
              <a:buNone/>
            </a:pPr>
            <a:r>
              <a:rPr lang="ru-RU" sz="1400" b="1" dirty="0" smtClean="0">
                <a:latin typeface="HeliosCond" panose="020B7200000000000000" pitchFamily="34" charset="0"/>
              </a:rPr>
              <a:t>Предлагается продлить срок действия некоторых ПОТ до 01.09.2031-01.09.2032</a:t>
            </a:r>
          </a:p>
          <a:p>
            <a:pPr marL="0" indent="0">
              <a:buNone/>
            </a:pPr>
            <a:r>
              <a:rPr lang="ru-RU" sz="1400" dirty="0" smtClean="0">
                <a:latin typeface="HeliosCond" panose="020B7200000000000000" pitchFamily="34" charset="0"/>
              </a:rPr>
              <a:t>31.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11 декабря 2020 г. № 886н «Об утверждении Правил по охране труда на морских судах и судах внутреннего водного транспорта</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smtClean="0">
                <a:latin typeface="HeliosCond" panose="020B7200000000000000" pitchFamily="34" charset="0"/>
              </a:rPr>
              <a:t>32.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11 декабря 2020 г. № 887н «Об утверждении Правил по охране труда при обработке металлов</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33</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15 декабря 2020 г. № 901н «Об утверждении Правил по охране труда при производстве строительных материалов</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34</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15 декабря 2020 г. № 902н «Об утверждении Правил по охране труда при работе в ограниченных и замкнутых пространствах</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35</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15 декабря 2020 г. № 903н «Об утверждении Правил по охране труда при эксплуатации электроустановок</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36</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16 декабря 2020 г. № 914н «Об утверждении Правил по охране труда при выполнении работ в театрах, концертных залах, цирках, </a:t>
            </a:r>
            <a:r>
              <a:rPr lang="ru-RU" sz="1400" dirty="0" err="1">
                <a:latin typeface="HeliosCond" panose="020B7200000000000000" pitchFamily="34" charset="0"/>
              </a:rPr>
              <a:t>зоотеатрах</a:t>
            </a:r>
            <a:r>
              <a:rPr lang="ru-RU" sz="1400" dirty="0">
                <a:latin typeface="HeliosCond" panose="020B7200000000000000" pitchFamily="34" charset="0"/>
              </a:rPr>
              <a:t>, зоопарках и океанариумах» </a:t>
            </a:r>
            <a:endParaRPr lang="ru-RU" sz="14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1.3. </a:t>
            </a:r>
            <a:r>
              <a:rPr lang="ru-RU" sz="3600" b="1" dirty="0">
                <a:solidFill>
                  <a:schemeClr val="bg1"/>
                </a:solidFill>
              </a:rPr>
              <a:t>ЗАКОНОДАТЕЛЬСТВО</a:t>
            </a:r>
          </a:p>
        </p:txBody>
      </p:sp>
    </p:spTree>
    <p:extLst>
      <p:ext uri="{BB962C8B-B14F-4D97-AF65-F5344CB8AC3E}">
        <p14:creationId xmlns:p14="http://schemas.microsoft.com/office/powerpoint/2010/main" val="24950861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11</a:t>
            </a:fld>
            <a:endParaRPr lang="ru-RU"/>
          </a:p>
        </p:txBody>
      </p:sp>
      <p:sp>
        <p:nvSpPr>
          <p:cNvPr id="8" name="Содержимое 2"/>
          <p:cNvSpPr>
            <a:spLocks noGrp="1"/>
          </p:cNvSpPr>
          <p:nvPr>
            <p:ph sz="half" idx="1"/>
          </p:nvPr>
        </p:nvSpPr>
        <p:spPr>
          <a:xfrm>
            <a:off x="35496" y="1059582"/>
            <a:ext cx="9108504" cy="3387278"/>
          </a:xfrm>
          <a:noFill/>
        </p:spPr>
        <p:txBody>
          <a:bodyPr>
            <a:noAutofit/>
          </a:bodyPr>
          <a:lstStyle/>
          <a:p>
            <a:pPr marL="0" indent="0">
              <a:buNone/>
            </a:pPr>
            <a:r>
              <a:rPr lang="ru-RU" sz="1400" b="1" dirty="0" smtClean="0">
                <a:solidFill>
                  <a:srgbClr val="FF0000"/>
                </a:solidFill>
                <a:latin typeface="HeliosCond" panose="020B7200000000000000" pitchFamily="34" charset="0"/>
              </a:rPr>
              <a:t>Проект приказа Минтруда «</a:t>
            </a:r>
            <a:r>
              <a:rPr lang="ru-RU" sz="1400" b="1" dirty="0">
                <a:solidFill>
                  <a:srgbClr val="FF0000"/>
                </a:solidFill>
                <a:latin typeface="HeliosCond" panose="020B7200000000000000" pitchFamily="34" charset="0"/>
              </a:rPr>
              <a:t>О внесении изменений в некоторые приказы </a:t>
            </a:r>
            <a:r>
              <a:rPr lang="ru-RU" sz="1400" b="1" dirty="0" smtClean="0">
                <a:solidFill>
                  <a:srgbClr val="FF0000"/>
                </a:solidFill>
                <a:latin typeface="HeliosCond" panose="020B7200000000000000" pitchFamily="34" charset="0"/>
              </a:rPr>
              <a:t>Минтруда </a:t>
            </a:r>
            <a:r>
              <a:rPr lang="ru-RU" sz="1400" b="1" dirty="0">
                <a:solidFill>
                  <a:srgbClr val="FF0000"/>
                </a:solidFill>
                <a:latin typeface="HeliosCond" panose="020B7200000000000000" pitchFamily="34" charset="0"/>
              </a:rPr>
              <a:t/>
            </a:r>
            <a:br>
              <a:rPr lang="ru-RU" sz="1400" b="1" dirty="0">
                <a:solidFill>
                  <a:srgbClr val="FF0000"/>
                </a:solidFill>
                <a:latin typeface="HeliosCond" panose="020B7200000000000000" pitchFamily="34" charset="0"/>
              </a:rPr>
            </a:br>
            <a:r>
              <a:rPr lang="ru-RU" sz="1400" b="1" dirty="0">
                <a:solidFill>
                  <a:srgbClr val="FF0000"/>
                </a:solidFill>
                <a:latin typeface="HeliosCond" panose="020B7200000000000000" pitchFamily="34" charset="0"/>
              </a:rPr>
              <a:t>‎и </a:t>
            </a:r>
            <a:r>
              <a:rPr lang="ru-RU" sz="1400" b="1" dirty="0" smtClean="0">
                <a:solidFill>
                  <a:srgbClr val="FF0000"/>
                </a:solidFill>
                <a:latin typeface="HeliosCond" panose="020B7200000000000000" pitchFamily="34" charset="0"/>
              </a:rPr>
              <a:t>соцзащиты РФ </a:t>
            </a:r>
            <a:r>
              <a:rPr lang="ru-RU" sz="1400" b="1" dirty="0">
                <a:solidFill>
                  <a:srgbClr val="FF0000"/>
                </a:solidFill>
                <a:latin typeface="HeliosCond" panose="020B7200000000000000" pitchFamily="34" charset="0"/>
              </a:rPr>
              <a:t>в области охраны </a:t>
            </a:r>
            <a:r>
              <a:rPr lang="ru-RU" sz="1400" b="1" dirty="0" smtClean="0">
                <a:solidFill>
                  <a:srgbClr val="FF0000"/>
                </a:solidFill>
                <a:latin typeface="HeliosCond" panose="020B7200000000000000" pitchFamily="34" charset="0"/>
              </a:rPr>
              <a:t>труда» </a:t>
            </a:r>
          </a:p>
          <a:p>
            <a:pPr marL="0" indent="0">
              <a:buNone/>
            </a:pPr>
            <a:r>
              <a:rPr lang="ru-RU" sz="1400" b="1" dirty="0" smtClean="0">
                <a:latin typeface="HeliosCond" panose="020B7200000000000000" pitchFamily="34" charset="0"/>
              </a:rPr>
              <a:t>Предлагается продлить срок действия некоторых ПОТ до 01.09.2031-01.09.2032</a:t>
            </a:r>
          </a:p>
          <a:p>
            <a:pPr marL="0" indent="0">
              <a:buNone/>
            </a:pPr>
            <a:r>
              <a:rPr lang="ru-RU" sz="1400" dirty="0" smtClean="0">
                <a:latin typeface="HeliosCond" panose="020B7200000000000000" pitchFamily="34" charset="0"/>
              </a:rPr>
              <a:t>37.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16 декабря 2020 г. № 915н «Об утверждении Правил по охране труда при хранении, транспортировании и реализации нефтепродуктов</a:t>
            </a:r>
            <a:r>
              <a:rPr lang="ru-RU" sz="1400" dirty="0" smtClean="0">
                <a:latin typeface="HeliosCond" panose="020B7200000000000000" pitchFamily="34" charset="0"/>
              </a:rPr>
              <a:t>».</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38</a:t>
            </a:r>
            <a:r>
              <a:rPr lang="ru-RU" sz="1400" dirty="0" smtClean="0">
                <a:latin typeface="HeliosCond" panose="020B7200000000000000" pitchFamily="34" charset="0"/>
              </a:rPr>
              <a:t>.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17 декабря 2020 г. № 922н «Об утверждении Правил по охране труда при проведении водолазных работ</a:t>
            </a:r>
            <a:r>
              <a:rPr lang="ru-RU" sz="1400" dirty="0" smtClean="0">
                <a:latin typeface="HeliosCond" panose="020B7200000000000000" pitchFamily="34" charset="0"/>
              </a:rPr>
              <a:t>»</a:t>
            </a:r>
          </a:p>
          <a:p>
            <a:pPr marL="0" indent="0">
              <a:buNone/>
            </a:pPr>
            <a:r>
              <a:rPr lang="ru-RU" sz="1400" dirty="0" smtClean="0">
                <a:latin typeface="HeliosCond" panose="020B7200000000000000" pitchFamily="34" charset="0"/>
              </a:rPr>
              <a:t>39.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17 декабря 2020 г. № 924н «Об утверждении Правил по охране труда при эксплуатации объектов теплоснабжения и </a:t>
            </a:r>
            <a:r>
              <a:rPr lang="ru-RU" sz="1400" dirty="0" err="1" smtClean="0">
                <a:latin typeface="HeliosCond" panose="020B7200000000000000" pitchFamily="34" charset="0"/>
              </a:rPr>
              <a:t>теплопотребляющих</a:t>
            </a:r>
            <a:r>
              <a:rPr lang="ru-RU" sz="1400" dirty="0" smtClean="0">
                <a:latin typeface="HeliosCond" panose="020B7200000000000000" pitchFamily="34" charset="0"/>
              </a:rPr>
              <a:t> установок».</a:t>
            </a:r>
          </a:p>
          <a:p>
            <a:pPr marL="0" indent="0">
              <a:buNone/>
            </a:pPr>
            <a:r>
              <a:rPr lang="ru-RU" sz="1400" dirty="0" smtClean="0">
                <a:latin typeface="HeliosCond" panose="020B7200000000000000" pitchFamily="34" charset="0"/>
              </a:rPr>
              <a:t>40. </a:t>
            </a:r>
            <a:r>
              <a:rPr lang="ru-RU" sz="1400" dirty="0">
                <a:latin typeface="HeliosCond" panose="020B7200000000000000" pitchFamily="34" charset="0"/>
              </a:rPr>
              <a:t>Приказ Минтруда и соцзащиты РФ </a:t>
            </a:r>
            <a:r>
              <a:rPr lang="ru-RU" sz="1400" dirty="0" smtClean="0">
                <a:latin typeface="HeliosCond" panose="020B7200000000000000" pitchFamily="34" charset="0"/>
              </a:rPr>
              <a:t>от </a:t>
            </a:r>
            <a:r>
              <a:rPr lang="ru-RU" sz="1400" dirty="0">
                <a:latin typeface="HeliosCond" panose="020B7200000000000000" pitchFamily="34" charset="0"/>
              </a:rPr>
              <a:t>18 декабря 2020 г. № 928н «Об утверждении Правил по охране труда в медицинских </a:t>
            </a:r>
            <a:r>
              <a:rPr lang="ru-RU" sz="1400" dirty="0" smtClean="0">
                <a:latin typeface="HeliosCond" panose="020B7200000000000000" pitchFamily="34" charset="0"/>
              </a:rPr>
              <a:t>организациях</a:t>
            </a:r>
            <a:r>
              <a:rPr lang="ru-RU" sz="1400" dirty="0" smtClean="0">
                <a:latin typeface="HeliosCond" panose="020B7200000000000000" pitchFamily="34" charset="0"/>
              </a:rPr>
              <a:t>».</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1.3. </a:t>
            </a:r>
            <a:r>
              <a:rPr lang="ru-RU" sz="3600" b="1" dirty="0">
                <a:solidFill>
                  <a:schemeClr val="bg1"/>
                </a:solidFill>
              </a:rPr>
              <a:t>ЗАКОНОДАТЕЛЬСТВО</a:t>
            </a:r>
          </a:p>
        </p:txBody>
      </p:sp>
    </p:spTree>
    <p:extLst>
      <p:ext uri="{BB962C8B-B14F-4D97-AF65-F5344CB8AC3E}">
        <p14:creationId xmlns:p14="http://schemas.microsoft.com/office/powerpoint/2010/main" val="19635357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12</a:t>
            </a:fld>
            <a:endParaRPr lang="ru-RU"/>
          </a:p>
        </p:txBody>
      </p:sp>
      <p:sp>
        <p:nvSpPr>
          <p:cNvPr id="8" name="Содержимое 2"/>
          <p:cNvSpPr>
            <a:spLocks noGrp="1"/>
          </p:cNvSpPr>
          <p:nvPr>
            <p:ph sz="half" idx="1"/>
          </p:nvPr>
        </p:nvSpPr>
        <p:spPr>
          <a:xfrm>
            <a:off x="179512" y="1203598"/>
            <a:ext cx="7920880" cy="3387278"/>
          </a:xfrm>
          <a:noFill/>
        </p:spPr>
        <p:txBody>
          <a:bodyPr>
            <a:noAutofit/>
          </a:bodyPr>
          <a:lstStyle/>
          <a:p>
            <a:pPr marL="0" indent="0" fontAlgn="base">
              <a:buNone/>
            </a:pPr>
            <a:r>
              <a:rPr lang="ru-RU" sz="1800" b="1" dirty="0">
                <a:solidFill>
                  <a:srgbClr val="FF0000"/>
                </a:solidFill>
                <a:latin typeface="HeliosCond" panose="020B7200000000000000" pitchFamily="34" charset="0"/>
              </a:rPr>
              <a:t>Проект </a:t>
            </a:r>
            <a:r>
              <a:rPr lang="ru-RU" sz="1800" b="1" dirty="0" smtClean="0">
                <a:solidFill>
                  <a:srgbClr val="FF0000"/>
                </a:solidFill>
                <a:latin typeface="HeliosCond" panose="020B7200000000000000" pitchFamily="34" charset="0"/>
              </a:rPr>
              <a:t>приказа </a:t>
            </a:r>
            <a:r>
              <a:rPr lang="ru-RU" sz="1800" b="1" dirty="0">
                <a:solidFill>
                  <a:srgbClr val="FF0000"/>
                </a:solidFill>
                <a:latin typeface="HeliosCond" panose="020B7200000000000000" pitchFamily="34" charset="0"/>
              </a:rPr>
              <a:t>Минтруда </a:t>
            </a:r>
            <a:r>
              <a:rPr lang="ru-RU" sz="1800" b="1" dirty="0" smtClean="0">
                <a:solidFill>
                  <a:srgbClr val="FF0000"/>
                </a:solidFill>
                <a:latin typeface="HeliosCond" panose="020B7200000000000000" pitchFamily="34" charset="0"/>
              </a:rPr>
              <a:t>«О внесении изменений в перечень индикаторов риска»</a:t>
            </a:r>
          </a:p>
          <a:p>
            <a:pPr marL="0" indent="0" fontAlgn="base">
              <a:buNone/>
            </a:pPr>
            <a:r>
              <a:rPr lang="ru-RU" sz="1800" b="1" dirty="0" smtClean="0">
                <a:solidFill>
                  <a:srgbClr val="FF0000"/>
                </a:solidFill>
                <a:latin typeface="HeliosCond" panose="020B7200000000000000" pitchFamily="34" charset="0"/>
              </a:rPr>
              <a:t>Касается механизма </a:t>
            </a:r>
            <a:r>
              <a:rPr lang="ru-RU" sz="1800" b="1" dirty="0">
                <a:solidFill>
                  <a:srgbClr val="FF0000"/>
                </a:solidFill>
                <a:latin typeface="HeliosCond" panose="020B7200000000000000" pitchFamily="34" charset="0"/>
              </a:rPr>
              <a:t>выявления потенциальных проблем при проведении </a:t>
            </a:r>
            <a:r>
              <a:rPr lang="ru-RU" sz="1800" b="1" dirty="0" smtClean="0">
                <a:solidFill>
                  <a:srgbClr val="FF0000"/>
                </a:solidFill>
                <a:latin typeface="HeliosCond" panose="020B7200000000000000" pitchFamily="34" charset="0"/>
              </a:rPr>
              <a:t>СОУТ»</a:t>
            </a:r>
          </a:p>
          <a:p>
            <a:pPr marL="0" indent="0" fontAlgn="base">
              <a:buNone/>
            </a:pPr>
            <a:endParaRPr lang="ru-RU" sz="1400" dirty="0" smtClean="0">
              <a:latin typeface="HeliosCond" panose="020B7200000000000000" pitchFamily="34" charset="0"/>
            </a:endParaRPr>
          </a:p>
          <a:p>
            <a:pPr marL="0" indent="0" fontAlgn="base">
              <a:buNone/>
            </a:pPr>
            <a:r>
              <a:rPr lang="ru-RU" sz="1400" dirty="0" smtClean="0">
                <a:latin typeface="HeliosCond" panose="020B7200000000000000" pitchFamily="34" charset="0"/>
              </a:rPr>
              <a:t>Особое </a:t>
            </a:r>
            <a:r>
              <a:rPr lang="ru-RU" sz="1400" dirty="0">
                <a:latin typeface="HeliosCond" panose="020B7200000000000000" pitchFamily="34" charset="0"/>
              </a:rPr>
              <a:t>внимание будет уделяться организациям, где один и тот же </a:t>
            </a:r>
            <a:r>
              <a:rPr lang="ru-RU" sz="1400" b="1" dirty="0">
                <a:latin typeface="HeliosCond" panose="020B7200000000000000" pitchFamily="34" charset="0"/>
              </a:rPr>
              <a:t>специалист </a:t>
            </a:r>
            <a:r>
              <a:rPr lang="ru-RU" sz="1400" dirty="0">
                <a:latin typeface="HeliosCond" panose="020B7200000000000000" pitchFamily="34" charset="0"/>
              </a:rPr>
              <a:t>или измерительное оборудование проводят СОУТ у двух и более работодателей в разных регионах страны в течение суток. Особенно это касается случаев, когда по результатам проверок не выявлено рабочих мест с вредными или опасными </a:t>
            </a:r>
            <a:r>
              <a:rPr lang="ru-RU" sz="1400" dirty="0" smtClean="0">
                <a:latin typeface="HeliosCond" panose="020B7200000000000000" pitchFamily="34" charset="0"/>
              </a:rPr>
              <a:t>условиями.</a:t>
            </a:r>
          </a:p>
          <a:p>
            <a:pPr marL="0" indent="0" fontAlgn="base">
              <a:buNone/>
            </a:pPr>
            <a:r>
              <a:rPr lang="ru-RU" sz="1400" dirty="0" smtClean="0">
                <a:latin typeface="HeliosCond" panose="020B7200000000000000" pitchFamily="34" charset="0"/>
              </a:rPr>
              <a:t>Исключение </a:t>
            </a:r>
            <a:r>
              <a:rPr lang="ru-RU" sz="1400" dirty="0">
                <a:latin typeface="HeliosCond" panose="020B7200000000000000" pitchFamily="34" charset="0"/>
              </a:rPr>
              <a:t>составляют ситуации проведения СОУТ в соседних регионах с общей административной границей</a:t>
            </a:r>
            <a:r>
              <a:rPr lang="ru-RU" sz="1400" dirty="0" smtClean="0">
                <a:latin typeface="HeliosCond" panose="020B7200000000000000" pitchFamily="34" charset="0"/>
              </a:rPr>
              <a:t>.</a:t>
            </a:r>
          </a:p>
          <a:p>
            <a:pPr marL="0" indent="0">
              <a:buNone/>
            </a:pPr>
            <a:endParaRPr lang="ru-RU" sz="14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1.4. </a:t>
            </a:r>
            <a:r>
              <a:rPr lang="ru-RU" sz="3600" b="1" dirty="0">
                <a:solidFill>
                  <a:schemeClr val="bg1"/>
                </a:solidFill>
              </a:rPr>
              <a:t>ЗАКОНОДАТЕЛЬСТВО</a:t>
            </a:r>
          </a:p>
        </p:txBody>
      </p:sp>
    </p:spTree>
    <p:extLst>
      <p:ext uri="{BB962C8B-B14F-4D97-AF65-F5344CB8AC3E}">
        <p14:creationId xmlns:p14="http://schemas.microsoft.com/office/powerpoint/2010/main" val="12739644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13</a:t>
            </a:fld>
            <a:endParaRPr lang="ru-RU"/>
          </a:p>
        </p:txBody>
      </p:sp>
      <p:sp>
        <p:nvSpPr>
          <p:cNvPr id="8" name="Содержимое 2"/>
          <p:cNvSpPr>
            <a:spLocks noGrp="1"/>
          </p:cNvSpPr>
          <p:nvPr>
            <p:ph sz="half" idx="1"/>
          </p:nvPr>
        </p:nvSpPr>
        <p:spPr>
          <a:xfrm>
            <a:off x="179512" y="1203598"/>
            <a:ext cx="7920880" cy="3387278"/>
          </a:xfrm>
          <a:noFill/>
        </p:spPr>
        <p:txBody>
          <a:bodyPr>
            <a:noAutofit/>
          </a:bodyPr>
          <a:lstStyle/>
          <a:p>
            <a:pPr marL="0" indent="0" fontAlgn="base">
              <a:buNone/>
            </a:pPr>
            <a:r>
              <a:rPr lang="ru-RU" sz="1800" b="1" dirty="0">
                <a:solidFill>
                  <a:srgbClr val="FF0000"/>
                </a:solidFill>
                <a:latin typeface="HeliosCond" panose="020B7200000000000000" pitchFamily="34" charset="0"/>
              </a:rPr>
              <a:t>Проект </a:t>
            </a:r>
            <a:r>
              <a:rPr lang="ru-RU" sz="1800" b="1" dirty="0" smtClean="0">
                <a:solidFill>
                  <a:srgbClr val="FF0000"/>
                </a:solidFill>
                <a:latin typeface="HeliosCond" panose="020B7200000000000000" pitchFamily="34" charset="0"/>
              </a:rPr>
              <a:t>приказа </a:t>
            </a:r>
            <a:r>
              <a:rPr lang="ru-RU" sz="1800" b="1" dirty="0">
                <a:solidFill>
                  <a:srgbClr val="FF0000"/>
                </a:solidFill>
                <a:latin typeface="HeliosCond" panose="020B7200000000000000" pitchFamily="34" charset="0"/>
              </a:rPr>
              <a:t>Минтруда </a:t>
            </a:r>
            <a:r>
              <a:rPr lang="ru-RU" sz="1800" b="1" dirty="0" smtClean="0">
                <a:solidFill>
                  <a:srgbClr val="FF0000"/>
                </a:solidFill>
                <a:latin typeface="HeliosCond" panose="020B7200000000000000" pitchFamily="34" charset="0"/>
              </a:rPr>
              <a:t>«О </a:t>
            </a:r>
            <a:r>
              <a:rPr lang="ru-RU" sz="1800" b="1" dirty="0">
                <a:solidFill>
                  <a:srgbClr val="FF0000"/>
                </a:solidFill>
                <a:latin typeface="HeliosCond" panose="020B7200000000000000" pitchFamily="34" charset="0"/>
              </a:rPr>
              <a:t>внесении изменений в Правила финансового обеспечения предупредительных мер, утвержденные приказом Минтруда РФ от 11.07.2024 г. № </a:t>
            </a:r>
            <a:r>
              <a:rPr lang="ru-RU" sz="1800" b="1" dirty="0" smtClean="0">
                <a:solidFill>
                  <a:srgbClr val="FF0000"/>
                </a:solidFill>
                <a:latin typeface="HeliosCond" panose="020B7200000000000000" pitchFamily="34" charset="0"/>
              </a:rPr>
              <a:t>347н»</a:t>
            </a:r>
          </a:p>
          <a:p>
            <a:pPr marL="0" indent="0" fontAlgn="base">
              <a:buNone/>
            </a:pPr>
            <a:endParaRPr lang="ru-RU" sz="1400" dirty="0" smtClean="0">
              <a:latin typeface="HeliosCond" panose="020B7200000000000000" pitchFamily="34" charset="0"/>
            </a:endParaRPr>
          </a:p>
          <a:p>
            <a:pPr marL="0" indent="0" fontAlgn="base">
              <a:buNone/>
            </a:pPr>
            <a:r>
              <a:rPr lang="ru-RU" sz="1400" dirty="0" smtClean="0">
                <a:latin typeface="HeliosCond" panose="020B7200000000000000" pitchFamily="34" charset="0"/>
              </a:rPr>
              <a:t>Увеличивается </a:t>
            </a:r>
            <a:r>
              <a:rPr lang="ru-RU" sz="1400" dirty="0">
                <a:latin typeface="HeliosCond" panose="020B7200000000000000" pitchFamily="34" charset="0"/>
              </a:rPr>
              <a:t>количество причин для отказа в финансовом обеспечении предупредительных мер. Теперь СФР сможет отказать, если страхователь не представит все необходимые документы или если представленные документы содержат недостоверную информацию.</a:t>
            </a:r>
          </a:p>
          <a:p>
            <a:pPr marL="0" indent="0" fontAlgn="base">
              <a:buNone/>
            </a:pPr>
            <a:r>
              <a:rPr lang="ru-RU" sz="1400" dirty="0" smtClean="0">
                <a:latin typeface="HeliosCond" panose="020B7200000000000000" pitchFamily="34" charset="0"/>
              </a:rPr>
              <a:t>Срок </a:t>
            </a:r>
            <a:r>
              <a:rPr lang="ru-RU" sz="1400" dirty="0">
                <a:latin typeface="HeliosCond" panose="020B7200000000000000" pitchFamily="34" charset="0"/>
              </a:rPr>
              <a:t>принятия решения о финансировании или об отказе сокращается с 10 до 9 рабочих дней. В случае поступления дополнительных средств ранее принятое решение об отказе из-за отсутствия денег может быть отменено.</a:t>
            </a:r>
          </a:p>
          <a:p>
            <a:pPr marL="0" indent="0" fontAlgn="base">
              <a:buNone/>
            </a:pPr>
            <a:r>
              <a:rPr lang="ru-RU" sz="1400" dirty="0" smtClean="0">
                <a:latin typeface="HeliosCond" panose="020B7200000000000000" pitchFamily="34" charset="0"/>
              </a:rPr>
              <a:t>Уточняется </a:t>
            </a:r>
            <a:r>
              <a:rPr lang="ru-RU" sz="1400" dirty="0">
                <a:latin typeface="HeliosCond" panose="020B7200000000000000" pitchFamily="34" charset="0"/>
              </a:rPr>
              <a:t>срок подачи заявления о возмещении расходов: теперь его можно направить в течение текущего финансового года, но не позднее 15 ноября.</a:t>
            </a:r>
          </a:p>
          <a:p>
            <a:pPr marL="0" indent="0" fontAlgn="base">
              <a:buNone/>
            </a:pPr>
            <a:r>
              <a:rPr lang="ru-RU" sz="1400" dirty="0" smtClean="0">
                <a:latin typeface="HeliosCond" panose="020B7200000000000000" pitchFamily="34" charset="0"/>
              </a:rPr>
              <a:t>СФР </a:t>
            </a:r>
            <a:r>
              <a:rPr lang="ru-RU" sz="1400" dirty="0">
                <a:latin typeface="HeliosCond" panose="020B7200000000000000" pitchFamily="34" charset="0"/>
              </a:rPr>
              <a:t>будет компенсировать расходы на оплату путевок на санаторно-курортное лечение сотрудников, занятых на вредных производствах, с учетом оплаты туристического налога.</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4035876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14</a:t>
            </a:fld>
            <a:endParaRPr lang="ru-RU"/>
          </a:p>
        </p:txBody>
      </p:sp>
      <p:sp>
        <p:nvSpPr>
          <p:cNvPr id="8" name="Содержимое 2"/>
          <p:cNvSpPr>
            <a:spLocks noGrp="1"/>
          </p:cNvSpPr>
          <p:nvPr>
            <p:ph sz="half" idx="1"/>
          </p:nvPr>
        </p:nvSpPr>
        <p:spPr>
          <a:xfrm>
            <a:off x="179512" y="1203598"/>
            <a:ext cx="7920880" cy="3387278"/>
          </a:xfrm>
          <a:noFill/>
        </p:spPr>
        <p:txBody>
          <a:bodyPr>
            <a:noAutofit/>
          </a:bodyPr>
          <a:lstStyle/>
          <a:p>
            <a:pPr marL="0" indent="0" fontAlgn="base">
              <a:buNone/>
            </a:pPr>
            <a:r>
              <a:rPr lang="ru-RU" sz="1800" b="1" dirty="0">
                <a:solidFill>
                  <a:srgbClr val="FF0000"/>
                </a:solidFill>
                <a:latin typeface="HeliosCond" panose="020B7200000000000000" pitchFamily="34" charset="0"/>
              </a:rPr>
              <a:t>Методические рекомендации по управлению профессиональными рисками в образовательных организациях (утв. Министерством науки и высшего образования </a:t>
            </a:r>
            <a:r>
              <a:rPr lang="ru-RU" sz="1800" b="1" dirty="0" smtClean="0">
                <a:solidFill>
                  <a:srgbClr val="FF0000"/>
                </a:solidFill>
                <a:latin typeface="HeliosCond" panose="020B7200000000000000" pitchFamily="34" charset="0"/>
              </a:rPr>
              <a:t>Российской </a:t>
            </a:r>
            <a:r>
              <a:rPr lang="ru-RU" sz="1800" b="1" dirty="0">
                <a:solidFill>
                  <a:srgbClr val="FF0000"/>
                </a:solidFill>
                <a:latin typeface="HeliosCond" panose="020B7200000000000000" pitchFamily="34" charset="0"/>
              </a:rPr>
              <a:t>Федерации) (по состоянию на 9 января 2025 г</a:t>
            </a:r>
            <a:r>
              <a:rPr lang="ru-RU" sz="1800" b="1" dirty="0" smtClean="0">
                <a:solidFill>
                  <a:srgbClr val="FF0000"/>
                </a:solidFill>
                <a:latin typeface="HeliosCond" panose="020B7200000000000000" pitchFamily="34" charset="0"/>
              </a:rPr>
              <a:t>.)</a:t>
            </a:r>
          </a:p>
          <a:p>
            <a:pPr marL="0" indent="0" fontAlgn="base">
              <a:buNone/>
            </a:pPr>
            <a:endParaRPr lang="ru-RU" sz="1400" dirty="0" smtClean="0">
              <a:latin typeface="HeliosCond" panose="020B7200000000000000" pitchFamily="34" charset="0"/>
            </a:endParaRPr>
          </a:p>
          <a:p>
            <a:pPr marL="0" indent="0" fontAlgn="base">
              <a:buNone/>
            </a:pPr>
            <a:r>
              <a:rPr lang="ru-RU" sz="1400" dirty="0" smtClean="0">
                <a:latin typeface="HeliosCond" panose="020B7200000000000000" pitchFamily="34" charset="0"/>
              </a:rPr>
              <a:t>В </a:t>
            </a:r>
            <a:r>
              <a:rPr lang="ru-RU" sz="1400" dirty="0">
                <a:latin typeface="HeliosCond" panose="020B7200000000000000" pitchFamily="34" charset="0"/>
              </a:rPr>
              <a:t>рамках процедуры управления профессиональными рисками работодатель (руководитель образовательной организации) с учетом типа и специфики деятельности организации реализует следующие мероприятия по управлению профессиональными рисками:</a:t>
            </a:r>
          </a:p>
          <a:p>
            <a:pPr marL="0" indent="0" fontAlgn="base">
              <a:buNone/>
            </a:pPr>
            <a:r>
              <a:rPr lang="ru-RU" sz="1400" dirty="0">
                <a:latin typeface="HeliosCond" panose="020B7200000000000000" pitchFamily="34" charset="0"/>
              </a:rPr>
              <a:t>а) идентификация (выявление) опасностей;</a:t>
            </a:r>
          </a:p>
          <a:p>
            <a:pPr marL="0" indent="0" fontAlgn="base">
              <a:buNone/>
            </a:pPr>
            <a:r>
              <a:rPr lang="ru-RU" sz="1400" dirty="0">
                <a:latin typeface="HeliosCond" panose="020B7200000000000000" pitchFamily="34" charset="0"/>
              </a:rPr>
              <a:t>б) оценка уровней профессиональных рисков;</a:t>
            </a:r>
          </a:p>
          <a:p>
            <a:pPr marL="0" indent="0" fontAlgn="base">
              <a:buNone/>
            </a:pPr>
            <a:r>
              <a:rPr lang="ru-RU" sz="1400" dirty="0">
                <a:latin typeface="HeliosCond" panose="020B7200000000000000" pitchFamily="34" charset="0"/>
              </a:rPr>
              <a:t>в) снижение уровней профессиональных рисков.</a:t>
            </a:r>
          </a:p>
          <a:p>
            <a:pPr marL="0" indent="0" fontAlgn="base">
              <a:buNone/>
            </a:pPr>
            <a:endParaRPr lang="ru-RU" sz="1400" b="1" dirty="0" smtClean="0">
              <a:latin typeface="HeliosCond" panose="020B7200000000000000" pitchFamily="34" charset="0"/>
            </a:endParaRPr>
          </a:p>
          <a:p>
            <a:pPr marL="0" indent="0" fontAlgn="base">
              <a:buNone/>
            </a:pPr>
            <a:endParaRPr lang="ru-RU" sz="1400" b="1" dirty="0">
              <a:latin typeface="HeliosCond" panose="020B7200000000000000" pitchFamily="34" charset="0"/>
            </a:endParaRPr>
          </a:p>
          <a:p>
            <a:pPr marL="0" indent="0" fontAlgn="base">
              <a:buNone/>
            </a:pPr>
            <a:endParaRPr lang="ru-RU" sz="1400" b="1"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a:t>
            </a:r>
            <a:r>
              <a:rPr lang="en-US" sz="3600" b="1" dirty="0" smtClean="0">
                <a:solidFill>
                  <a:schemeClr val="bg1"/>
                </a:solidFill>
              </a:rPr>
              <a:t>6</a:t>
            </a:r>
            <a:r>
              <a:rPr lang="ru-RU" sz="3600" b="1" dirty="0" smtClean="0">
                <a:solidFill>
                  <a:schemeClr val="bg1"/>
                </a:solidFill>
              </a:rPr>
              <a:t>. </a:t>
            </a:r>
            <a:r>
              <a:rPr lang="ru-RU" sz="3600" b="1" dirty="0">
                <a:solidFill>
                  <a:schemeClr val="bg1"/>
                </a:solidFill>
              </a:rPr>
              <a:t>ЗАКОНОДАТЕЛЬСТВО</a:t>
            </a:r>
          </a:p>
        </p:txBody>
      </p:sp>
    </p:spTree>
    <p:extLst>
      <p:ext uri="{BB962C8B-B14F-4D97-AF65-F5344CB8AC3E}">
        <p14:creationId xmlns:p14="http://schemas.microsoft.com/office/powerpoint/2010/main" val="15249566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15</a:t>
            </a:fld>
            <a:endParaRPr lang="ru-RU"/>
          </a:p>
        </p:txBody>
      </p:sp>
      <p:sp>
        <p:nvSpPr>
          <p:cNvPr id="8" name="Содержимое 2"/>
          <p:cNvSpPr>
            <a:spLocks noGrp="1"/>
          </p:cNvSpPr>
          <p:nvPr>
            <p:ph sz="half" idx="1"/>
          </p:nvPr>
        </p:nvSpPr>
        <p:spPr>
          <a:xfrm>
            <a:off x="179512" y="1203598"/>
            <a:ext cx="7920880" cy="3387278"/>
          </a:xfrm>
          <a:noFill/>
        </p:spPr>
        <p:txBody>
          <a:bodyPr>
            <a:noAutofit/>
          </a:bodyPr>
          <a:lstStyle/>
          <a:p>
            <a:pPr marL="0" indent="0" fontAlgn="base">
              <a:buNone/>
            </a:pPr>
            <a:r>
              <a:rPr lang="ru-RU" sz="1800" b="1" dirty="0" smtClean="0">
                <a:solidFill>
                  <a:srgbClr val="FF0000"/>
                </a:solidFill>
                <a:latin typeface="HeliosCond" panose="020B7200000000000000" pitchFamily="34" charset="0"/>
              </a:rPr>
              <a:t>В документе представлен порядок проведения ОПР:</a:t>
            </a:r>
          </a:p>
          <a:p>
            <a:pPr marL="0" indent="0" fontAlgn="base">
              <a:buNone/>
            </a:pPr>
            <a:r>
              <a:rPr lang="ru-RU" sz="1400" dirty="0" smtClean="0">
                <a:latin typeface="HeliosCond" panose="020B7200000000000000" pitchFamily="34" charset="0"/>
              </a:rPr>
              <a:t>- Создание </a:t>
            </a:r>
            <a:r>
              <a:rPr lang="ru-RU" sz="1400" dirty="0">
                <a:latin typeface="HeliosCond" panose="020B7200000000000000" pitchFamily="34" charset="0"/>
              </a:rPr>
              <a:t>локального нормативного акта, регламентирующего порядок проведения оценки профессиональных рисков в образовательной </a:t>
            </a:r>
            <a:r>
              <a:rPr lang="ru-RU" sz="1400" dirty="0" smtClean="0">
                <a:latin typeface="HeliosCond" panose="020B7200000000000000" pitchFamily="34" charset="0"/>
              </a:rPr>
              <a:t>организации</a:t>
            </a:r>
          </a:p>
          <a:p>
            <a:pPr marL="0" indent="0" fontAlgn="base">
              <a:buNone/>
            </a:pPr>
            <a:r>
              <a:rPr lang="ru-RU" sz="1400" b="1" dirty="0" smtClean="0">
                <a:latin typeface="HeliosCond" panose="020B7200000000000000" pitchFamily="34" charset="0"/>
              </a:rPr>
              <a:t>(ВАЖНО! Представлены формы документов – карта, реестр опасностей, план мероприятий)</a:t>
            </a:r>
          </a:p>
          <a:p>
            <a:pPr marL="0" indent="0" fontAlgn="base">
              <a:buNone/>
            </a:pPr>
            <a:r>
              <a:rPr lang="ru-RU" sz="1400" dirty="0" smtClean="0">
                <a:latin typeface="HeliosCond" panose="020B7200000000000000" pitchFamily="34" charset="0"/>
              </a:rPr>
              <a:t>- Создание </a:t>
            </a:r>
            <a:r>
              <a:rPr lang="ru-RU" sz="1400" dirty="0">
                <a:latin typeface="HeliosCond" panose="020B7200000000000000" pitchFamily="34" charset="0"/>
              </a:rPr>
              <a:t>комиссии по идентификации опасностей и оценке </a:t>
            </a:r>
            <a:r>
              <a:rPr lang="ru-RU" sz="1400" dirty="0" smtClean="0">
                <a:latin typeface="HeliosCond" panose="020B7200000000000000" pitchFamily="34" charset="0"/>
              </a:rPr>
              <a:t>рисков (число членов нечетное)</a:t>
            </a:r>
          </a:p>
          <a:p>
            <a:pPr marL="0" indent="0" fontAlgn="base">
              <a:buNone/>
            </a:pPr>
            <a:r>
              <a:rPr lang="ru-RU" sz="1400" dirty="0" smtClean="0">
                <a:latin typeface="HeliosCond" panose="020B7200000000000000" pitchFamily="34" charset="0"/>
              </a:rPr>
              <a:t>- Создание </a:t>
            </a:r>
            <a:r>
              <a:rPr lang="ru-RU" sz="1400" dirty="0">
                <a:latin typeface="HeliosCond" panose="020B7200000000000000" pitchFamily="34" charset="0"/>
              </a:rPr>
              <a:t>перечня рабочих мест, на которых проводится оценка профессиональных </a:t>
            </a:r>
            <a:r>
              <a:rPr lang="ru-RU" sz="1400" dirty="0" smtClean="0">
                <a:latin typeface="HeliosCond" panose="020B7200000000000000" pitchFamily="34" charset="0"/>
              </a:rPr>
              <a:t>рисков </a:t>
            </a:r>
          </a:p>
          <a:p>
            <a:pPr marL="0" indent="0" fontAlgn="base">
              <a:buNone/>
            </a:pPr>
            <a:r>
              <a:rPr lang="ru-RU" sz="1400" b="1" dirty="0" smtClean="0">
                <a:latin typeface="HeliosCond" panose="020B7200000000000000" pitchFamily="34" charset="0"/>
              </a:rPr>
              <a:t>(ВАЖНО! Представлены критерии проведения внеплановой ОПР) </a:t>
            </a:r>
          </a:p>
          <a:p>
            <a:pPr marL="0" indent="0" fontAlgn="base">
              <a:buNone/>
            </a:pPr>
            <a:r>
              <a:rPr lang="ru-RU" sz="1400" dirty="0" smtClean="0">
                <a:latin typeface="HeliosCond" panose="020B7200000000000000" pitchFamily="34" charset="0"/>
              </a:rPr>
              <a:t>- Составление </a:t>
            </a:r>
            <a:r>
              <a:rPr lang="ru-RU" sz="1400" dirty="0">
                <a:latin typeface="HeliosCond" panose="020B7200000000000000" pitchFamily="34" charset="0"/>
              </a:rPr>
              <a:t>плана-графика работ по оценке рисков</a:t>
            </a:r>
            <a:r>
              <a:rPr lang="ru-RU" sz="1400" dirty="0" smtClean="0">
                <a:latin typeface="HeliosCond" panose="020B7200000000000000" pitchFamily="34" charset="0"/>
              </a:rPr>
              <a:t> </a:t>
            </a:r>
            <a:endParaRPr lang="ru-RU" sz="1400" b="1" dirty="0" smtClean="0">
              <a:latin typeface="HeliosCond" panose="020B7200000000000000" pitchFamily="34" charset="0"/>
            </a:endParaRPr>
          </a:p>
          <a:p>
            <a:pPr marL="0" indent="0" fontAlgn="base">
              <a:buNone/>
            </a:pPr>
            <a:endParaRPr lang="ru-RU" sz="1400" b="1" dirty="0" smtClean="0">
              <a:latin typeface="HeliosCond" panose="020B7200000000000000" pitchFamily="34" charset="0"/>
            </a:endParaRPr>
          </a:p>
          <a:p>
            <a:pPr marL="0" indent="0" fontAlgn="base">
              <a:buNone/>
            </a:pPr>
            <a:r>
              <a:rPr lang="ru-RU" sz="1400" b="1" dirty="0" smtClean="0">
                <a:latin typeface="HeliosCond" panose="020B7200000000000000" pitchFamily="34" charset="0"/>
              </a:rPr>
              <a:t>ВАЖНО! Даже есть упоминание о СИЗ в документе</a:t>
            </a:r>
            <a:endParaRPr lang="ru-RU" sz="1400" b="1" dirty="0">
              <a:latin typeface="HeliosCond" panose="020B7200000000000000" pitchFamily="34" charset="0"/>
            </a:endParaRPr>
          </a:p>
          <a:p>
            <a:pPr marL="0" indent="0" fontAlgn="base">
              <a:buNone/>
            </a:pPr>
            <a:r>
              <a:rPr lang="ru-RU" sz="1400" b="1" dirty="0" smtClean="0">
                <a:latin typeface="HeliosCond" panose="020B7200000000000000" pitchFamily="34" charset="0"/>
              </a:rPr>
              <a:t>В целом документ будет полезным при проведении ОПР </a:t>
            </a:r>
            <a:endParaRPr lang="ru-RU" sz="1400" b="1"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a:t>
            </a:r>
            <a:r>
              <a:rPr lang="en-US" sz="3600" b="1" dirty="0" smtClean="0">
                <a:solidFill>
                  <a:schemeClr val="bg1"/>
                </a:solidFill>
              </a:rPr>
              <a:t>6</a:t>
            </a:r>
            <a:r>
              <a:rPr lang="ru-RU" sz="3600" b="1" dirty="0" smtClean="0">
                <a:solidFill>
                  <a:schemeClr val="bg1"/>
                </a:solidFill>
              </a:rPr>
              <a:t>. </a:t>
            </a:r>
            <a:r>
              <a:rPr lang="ru-RU" sz="3600" b="1" dirty="0">
                <a:solidFill>
                  <a:schemeClr val="bg1"/>
                </a:solidFill>
              </a:rPr>
              <a:t>ЗАКОНОДАТЕЛЬСТВО</a:t>
            </a:r>
          </a:p>
        </p:txBody>
      </p:sp>
    </p:spTree>
    <p:extLst>
      <p:ext uri="{BB962C8B-B14F-4D97-AF65-F5344CB8AC3E}">
        <p14:creationId xmlns:p14="http://schemas.microsoft.com/office/powerpoint/2010/main" val="12972233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16</a:t>
            </a:fld>
            <a:endParaRPr lang="ru-RU"/>
          </a:p>
        </p:txBody>
      </p:sp>
      <p:sp>
        <p:nvSpPr>
          <p:cNvPr id="8" name="Содержимое 2"/>
          <p:cNvSpPr>
            <a:spLocks noGrp="1"/>
          </p:cNvSpPr>
          <p:nvPr>
            <p:ph sz="half" idx="1"/>
          </p:nvPr>
        </p:nvSpPr>
        <p:spPr>
          <a:xfrm>
            <a:off x="179512" y="1203598"/>
            <a:ext cx="7920880" cy="3387278"/>
          </a:xfrm>
          <a:noFill/>
        </p:spPr>
        <p:txBody>
          <a:bodyPr>
            <a:noAutofit/>
          </a:bodyPr>
          <a:lstStyle/>
          <a:p>
            <a:pPr marL="0" indent="0">
              <a:buNone/>
            </a:pPr>
            <a:r>
              <a:rPr lang="ru-RU" sz="1800" b="1" dirty="0" smtClean="0">
                <a:solidFill>
                  <a:srgbClr val="FF0000"/>
                </a:solidFill>
                <a:latin typeface="HeliosCond" panose="020B7200000000000000" pitchFamily="34" charset="0"/>
              </a:rPr>
              <a:t>Информация </a:t>
            </a:r>
            <a:r>
              <a:rPr lang="ru-RU" sz="1800" b="1" dirty="0">
                <a:solidFill>
                  <a:srgbClr val="FF0000"/>
                </a:solidFill>
                <a:latin typeface="HeliosCond" panose="020B7200000000000000" pitchFamily="34" charset="0"/>
              </a:rPr>
              <a:t>Федеральной службы по экологическому, технологическому и атомному надзору от 11 апреля 2025 г. </a:t>
            </a:r>
            <a:r>
              <a:rPr lang="ru-RU" sz="1800" b="1" dirty="0" smtClean="0">
                <a:solidFill>
                  <a:srgbClr val="FF0000"/>
                </a:solidFill>
                <a:latin typeface="HeliosCond" panose="020B7200000000000000" pitchFamily="34" charset="0"/>
              </a:rPr>
              <a:t>«Требования </a:t>
            </a:r>
            <a:r>
              <a:rPr lang="ru-RU" sz="1800" b="1" dirty="0">
                <a:solidFill>
                  <a:srgbClr val="FF0000"/>
                </a:solidFill>
                <a:latin typeface="HeliosCond" panose="020B7200000000000000" pitchFamily="34" charset="0"/>
              </a:rPr>
              <a:t>к организации и проведению работ на </a:t>
            </a:r>
            <a:r>
              <a:rPr lang="ru-RU" sz="1800" b="1" dirty="0" smtClean="0">
                <a:solidFill>
                  <a:srgbClr val="FF0000"/>
                </a:solidFill>
                <a:latin typeface="HeliosCond" panose="020B7200000000000000" pitchFamily="34" charset="0"/>
              </a:rPr>
              <a:t>высоте»</a:t>
            </a:r>
          </a:p>
          <a:p>
            <a:pPr marL="0" indent="0">
              <a:buNone/>
            </a:pPr>
            <a:r>
              <a:rPr lang="ru-RU" sz="1400" b="1" dirty="0" smtClean="0">
                <a:latin typeface="HeliosCond" panose="020B7200000000000000" pitchFamily="34" charset="0"/>
              </a:rPr>
              <a:t>Вопрос </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В соответствии с п. 50 Правил по охране труда при работе на высоте, если работы на высоте проводятся одновременно с другими видами работ, требующими оформления наряда-допуска, то </a:t>
            </a:r>
            <a:r>
              <a:rPr lang="ru-RU" sz="1400" dirty="0" smtClean="0">
                <a:latin typeface="HeliosCond" panose="020B7200000000000000" pitchFamily="34" charset="0"/>
              </a:rPr>
              <a:t>может </a:t>
            </a:r>
            <a:r>
              <a:rPr lang="ru-RU" sz="1400" dirty="0" smtClean="0">
                <a:latin typeface="HeliosCond" panose="020B7200000000000000" pitchFamily="34" charset="0"/>
              </a:rPr>
              <a:t>оформляться </a:t>
            </a:r>
            <a:r>
              <a:rPr lang="ru-RU" sz="1400" dirty="0">
                <a:latin typeface="HeliosCond" panose="020B7200000000000000" pitchFamily="34" charset="0"/>
              </a:rPr>
              <a:t>один наряд-допуск с обязательным включением в него сведений о производстве работ на высоте и назначением лиц, ответственных за организацию и безопасное проведение работ на </a:t>
            </a:r>
            <a:r>
              <a:rPr lang="ru-RU" sz="1400" dirty="0" smtClean="0">
                <a:latin typeface="HeliosCond" panose="020B7200000000000000" pitchFamily="34" charset="0"/>
              </a:rPr>
              <a:t>высоте?</a:t>
            </a:r>
          </a:p>
          <a:p>
            <a:pPr marL="0" indent="0">
              <a:buNone/>
            </a:pPr>
            <a:r>
              <a:rPr lang="ru-RU" sz="1400" b="1" dirty="0" smtClean="0">
                <a:latin typeface="HeliosCond" panose="020B7200000000000000" pitchFamily="34" charset="0"/>
              </a:rPr>
              <a:t>Ответ: </a:t>
            </a:r>
          </a:p>
          <a:p>
            <a:pPr marL="0" indent="0">
              <a:buNone/>
            </a:pPr>
            <a:r>
              <a:rPr lang="ru-RU" sz="1400" dirty="0" smtClean="0">
                <a:latin typeface="HeliosCond" panose="020B7200000000000000" pitchFamily="34" charset="0"/>
              </a:rPr>
              <a:t>Да, может</a:t>
            </a:r>
          </a:p>
          <a:p>
            <a:pPr marL="0" indent="0">
              <a:buNone/>
            </a:pPr>
            <a:endParaRPr lang="ru-RU" sz="1400" dirty="0" smtClean="0">
              <a:latin typeface="HeliosCond" panose="020B7200000000000000" pitchFamily="34" charset="0"/>
            </a:endParaRPr>
          </a:p>
          <a:p>
            <a:pPr marL="0" indent="0">
              <a:buNone/>
            </a:pPr>
            <a:r>
              <a:rPr lang="ru-RU" sz="1400" b="1" dirty="0" smtClean="0">
                <a:latin typeface="HeliosCond" panose="020B7200000000000000" pitchFamily="34" charset="0"/>
              </a:rPr>
              <a:t>ВАЖНО! </a:t>
            </a:r>
            <a:r>
              <a:rPr lang="ru-RU" sz="1400" dirty="0" smtClean="0">
                <a:latin typeface="HeliosCond" panose="020B7200000000000000" pitchFamily="34" charset="0"/>
              </a:rPr>
              <a:t>Работники </a:t>
            </a:r>
            <a:r>
              <a:rPr lang="ru-RU" sz="1400" dirty="0">
                <a:latin typeface="HeliosCond" panose="020B7200000000000000" pitchFamily="34" charset="0"/>
              </a:rPr>
              <a:t>3-й группы могут быть допущены к непосредственному выполнению работ при условии подтверждения квалификации и получения соответствующих удостоверений</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1.7. </a:t>
            </a:r>
            <a:r>
              <a:rPr lang="ru-RU" sz="3600" b="1" dirty="0">
                <a:solidFill>
                  <a:schemeClr val="bg1"/>
                </a:solidFill>
              </a:rPr>
              <a:t>ЗАКОНОДАТЕЛЬСТВО</a:t>
            </a:r>
          </a:p>
        </p:txBody>
      </p:sp>
    </p:spTree>
    <p:extLst>
      <p:ext uri="{BB962C8B-B14F-4D97-AF65-F5344CB8AC3E}">
        <p14:creationId xmlns:p14="http://schemas.microsoft.com/office/powerpoint/2010/main" val="24800473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17</a:t>
            </a:fld>
            <a:endParaRPr lang="ru-RU"/>
          </a:p>
        </p:txBody>
      </p:sp>
      <p:sp>
        <p:nvSpPr>
          <p:cNvPr id="8" name="Содержимое 2"/>
          <p:cNvSpPr>
            <a:spLocks noGrp="1"/>
          </p:cNvSpPr>
          <p:nvPr>
            <p:ph sz="half" idx="1"/>
          </p:nvPr>
        </p:nvSpPr>
        <p:spPr>
          <a:xfrm>
            <a:off x="179512" y="1203598"/>
            <a:ext cx="8856984" cy="3387278"/>
          </a:xfrm>
          <a:noFill/>
        </p:spPr>
        <p:txBody>
          <a:bodyPr>
            <a:noAutofit/>
          </a:bodyPr>
          <a:lstStyle/>
          <a:p>
            <a:pPr marL="0" indent="0">
              <a:buNone/>
            </a:pPr>
            <a:r>
              <a:rPr lang="ru-RU" sz="1800" b="1" dirty="0" smtClean="0">
                <a:solidFill>
                  <a:srgbClr val="FF0000"/>
                </a:solidFill>
                <a:latin typeface="HeliosCond" panose="020B7200000000000000" pitchFamily="34" charset="0"/>
              </a:rPr>
              <a:t>Определение </a:t>
            </a:r>
            <a:r>
              <a:rPr lang="ru-RU" sz="1800" b="1" dirty="0">
                <a:solidFill>
                  <a:srgbClr val="FF0000"/>
                </a:solidFill>
                <a:latin typeface="HeliosCond" panose="020B7200000000000000" pitchFamily="34" charset="0"/>
              </a:rPr>
              <a:t>Верховного Суда Российской Федерации от 16 марта 2025 г. N 306-ЭС25-491 по делу N А12-9745/2023 О взыскании государственной пошлины, отказе в передаче жалобы в Судебную коллегию Верховного Суда Российской Федерации </a:t>
            </a:r>
            <a:endParaRPr lang="ru-RU" sz="1800" b="1" dirty="0" smtClean="0">
              <a:solidFill>
                <a:srgbClr val="FF0000"/>
              </a:solidFill>
              <a:latin typeface="HeliosCond" panose="020B7200000000000000" pitchFamily="34" charset="0"/>
            </a:endParaRPr>
          </a:p>
          <a:p>
            <a:pPr marL="0" indent="0">
              <a:buNone/>
            </a:pPr>
            <a:r>
              <a:rPr lang="ru-RU" sz="1400" dirty="0">
                <a:latin typeface="HeliosCond" panose="020B7200000000000000" pitchFamily="34" charset="0"/>
              </a:rPr>
              <a:t>Между ИП Джафаровой Н.В. (заказчик) и ИП Асадовым P.M. (подрядчик) заключен договор подряда от 23 июня 2022 г. на выполнение работ по ремонту кровли торговой галереи с торговыми рядами, принадлежащей заказчику, из материалов заказчика и сдача результата работ. </a:t>
            </a:r>
          </a:p>
          <a:p>
            <a:pPr marL="0" indent="0">
              <a:buNone/>
            </a:pPr>
            <a:r>
              <a:rPr lang="ru-RU" sz="1400" dirty="0">
                <a:latin typeface="HeliosCond" panose="020B7200000000000000" pitchFamily="34" charset="0"/>
              </a:rPr>
              <a:t>В силу пункта 7.5 договора подрядчик обязан обеспечивать на объекте заказчика соблюдение требований охраны труда и промышленной безопасности, пожарной безопасности, охраны окружающей среды и иных обязательных требований в соответствии с действующими правовыми актами. Подрядчик несет ответственность перед заказчиком за причинение вреда заказчику, его имуществу или третьим лицам в результате несоблюдения указанных требований. </a:t>
            </a:r>
          </a:p>
          <a:p>
            <a:pPr marL="0" indent="0">
              <a:buNone/>
            </a:pPr>
            <a:r>
              <a:rPr lang="ru-RU" sz="1400" dirty="0">
                <a:latin typeface="HeliosCond" panose="020B7200000000000000" pitchFamily="34" charset="0"/>
              </a:rPr>
              <a:t>В связи с несоблюдением подрядчиком требований пожарной безопасности при производстве работ, 28 августа 2022 г. в результате пожара полностью был уничтожен объект, на котором производились подрядные работы, а также соседние объекты, принадлежащие обществу "</a:t>
            </a:r>
            <a:r>
              <a:rPr lang="ru-RU" sz="1400" dirty="0" err="1">
                <a:latin typeface="HeliosCond" panose="020B7200000000000000" pitchFamily="34" charset="0"/>
              </a:rPr>
              <a:t>Кантус</a:t>
            </a:r>
            <a:r>
              <a:rPr lang="ru-RU" sz="1400" dirty="0">
                <a:latin typeface="HeliosCond" panose="020B7200000000000000" pitchFamily="34" charset="0"/>
              </a:rPr>
              <a:t>". </a:t>
            </a:r>
            <a:endParaRPr lang="ru-RU" sz="1400" b="1" dirty="0">
              <a:solidFill>
                <a:srgbClr val="FF0000"/>
              </a:solidFill>
              <a:latin typeface="HeliosCond" panose="020B7200000000000000" pitchFamily="34" charset="0"/>
            </a:endParaRPr>
          </a:p>
          <a:p>
            <a:pPr marL="0" indent="0">
              <a:buNone/>
            </a:pPr>
            <a:endParaRPr lang="ru-RU" sz="1400" dirty="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1.8. </a:t>
            </a:r>
            <a:r>
              <a:rPr lang="ru-RU" sz="3600" b="1" dirty="0">
                <a:solidFill>
                  <a:schemeClr val="bg1"/>
                </a:solidFill>
              </a:rPr>
              <a:t>ЗАКОНОДАТЕЛЬСТВО</a:t>
            </a:r>
          </a:p>
        </p:txBody>
      </p:sp>
    </p:spTree>
    <p:extLst>
      <p:ext uri="{BB962C8B-B14F-4D97-AF65-F5344CB8AC3E}">
        <p14:creationId xmlns:p14="http://schemas.microsoft.com/office/powerpoint/2010/main" val="30929018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18</a:t>
            </a:fld>
            <a:endParaRPr lang="ru-RU"/>
          </a:p>
        </p:txBody>
      </p:sp>
      <p:sp>
        <p:nvSpPr>
          <p:cNvPr id="8" name="Содержимое 2"/>
          <p:cNvSpPr>
            <a:spLocks noGrp="1"/>
          </p:cNvSpPr>
          <p:nvPr>
            <p:ph sz="half" idx="1"/>
          </p:nvPr>
        </p:nvSpPr>
        <p:spPr>
          <a:xfrm>
            <a:off x="179512" y="1203598"/>
            <a:ext cx="8856984" cy="3387278"/>
          </a:xfrm>
          <a:noFill/>
        </p:spPr>
        <p:txBody>
          <a:bodyPr>
            <a:noAutofit/>
          </a:bodyPr>
          <a:lstStyle/>
          <a:p>
            <a:pPr marL="0" indent="0">
              <a:buNone/>
            </a:pPr>
            <a:r>
              <a:rPr lang="ru-RU" sz="1400" dirty="0">
                <a:latin typeface="HeliosCond" panose="020B7200000000000000" pitchFamily="34" charset="0"/>
              </a:rPr>
              <a:t>Следствие установило причину пожара: работник подрядчика, выполняя огневые работы, оставил без присмотра источник открытого огня (пламя газовой горелки</a:t>
            </a:r>
            <a:r>
              <a:rPr lang="ru-RU" sz="1400" dirty="0" smtClean="0">
                <a:latin typeface="HeliosCond" panose="020B7200000000000000" pitchFamily="34" charset="0"/>
              </a:rPr>
              <a:t>)</a:t>
            </a:r>
          </a:p>
          <a:p>
            <a:pPr marL="0" indent="0">
              <a:buNone/>
            </a:pPr>
            <a:endParaRPr lang="ru-RU" sz="1400" dirty="0" smtClean="0">
              <a:latin typeface="HeliosCond" panose="020B7200000000000000" pitchFamily="34" charset="0"/>
            </a:endParaRPr>
          </a:p>
          <a:p>
            <a:pPr marL="0" indent="0">
              <a:buNone/>
            </a:pPr>
            <a:r>
              <a:rPr lang="ru-RU" sz="1400" dirty="0">
                <a:latin typeface="HeliosCond" panose="020B7200000000000000" pitchFamily="34" charset="0"/>
              </a:rPr>
              <a:t>Организация </a:t>
            </a:r>
            <a:r>
              <a:rPr lang="ru-RU" sz="1400" dirty="0" smtClean="0">
                <a:latin typeface="HeliosCond" panose="020B7200000000000000" pitchFamily="34" charset="0"/>
              </a:rPr>
              <a:t>«</a:t>
            </a:r>
            <a:r>
              <a:rPr lang="ru-RU" sz="1400" dirty="0" err="1" smtClean="0">
                <a:latin typeface="HeliosCond" panose="020B7200000000000000" pitchFamily="34" charset="0"/>
              </a:rPr>
              <a:t>Кантус</a:t>
            </a:r>
            <a:r>
              <a:rPr lang="ru-RU" sz="1400" dirty="0" smtClean="0">
                <a:latin typeface="HeliosCond" panose="020B7200000000000000" pitchFamily="34" charset="0"/>
              </a:rPr>
              <a:t>» потребовала </a:t>
            </a:r>
            <a:r>
              <a:rPr lang="ru-RU" sz="1400" dirty="0">
                <a:latin typeface="HeliosCond" panose="020B7200000000000000" pitchFamily="34" charset="0"/>
              </a:rPr>
              <a:t>от заказчика возмещения причиненного ей ущерба, считая, что вне зависимости от того, что обязанность по соблюдению пожарной безопасности была возложена на подрядчика, заказчик как собственник объекта недвижимости также должен нести ответственность за причинение ущерба третьим </a:t>
            </a:r>
            <a:r>
              <a:rPr lang="ru-RU" sz="1400" dirty="0" smtClean="0">
                <a:latin typeface="HeliosCond" panose="020B7200000000000000" pitchFamily="34" charset="0"/>
              </a:rPr>
              <a:t>лицам</a:t>
            </a:r>
          </a:p>
          <a:p>
            <a:pPr marL="0" indent="0">
              <a:buNone/>
            </a:pPr>
            <a:endParaRPr lang="ru-RU" sz="1400" dirty="0" smtClean="0">
              <a:latin typeface="HeliosCond" panose="020B7200000000000000" pitchFamily="34" charset="0"/>
            </a:endParaRPr>
          </a:p>
          <a:p>
            <a:pPr marL="0" indent="0">
              <a:buNone/>
            </a:pPr>
            <a:r>
              <a:rPr lang="ru-RU" sz="1400" dirty="0">
                <a:latin typeface="HeliosCond" panose="020B7200000000000000" pitchFamily="34" charset="0"/>
              </a:rPr>
              <a:t>Суд первой инстанции с этим мнением согласился, однако апелляционный суд признал такой вывод ошибочным, исходя из того, что безопасность проведения работ не находилась под контролем заказчика, т. к. по условиям договора подрядчик обязан был самостоятельно обеспечивать соблюдение правил </a:t>
            </a:r>
            <a:r>
              <a:rPr lang="ru-RU" sz="1400" dirty="0" smtClean="0">
                <a:latin typeface="HeliosCond" panose="020B7200000000000000" pitchFamily="34" charset="0"/>
              </a:rPr>
              <a:t>безопасности </a:t>
            </a:r>
          </a:p>
          <a:p>
            <a:pPr marL="0" indent="0">
              <a:buNone/>
            </a:pPr>
            <a:endParaRPr lang="ru-RU" sz="1400" dirty="0">
              <a:solidFill>
                <a:srgbClr val="FF0000"/>
              </a:solidFill>
              <a:latin typeface="HeliosCond" panose="020B7200000000000000" pitchFamily="34" charset="0"/>
            </a:endParaRPr>
          </a:p>
          <a:p>
            <a:pPr marL="0" indent="0">
              <a:buNone/>
            </a:pPr>
            <a:r>
              <a:rPr lang="ru-RU" sz="1400" b="1" dirty="0" smtClean="0">
                <a:solidFill>
                  <a:srgbClr val="FF0000"/>
                </a:solidFill>
                <a:latin typeface="HeliosCond" panose="020B7200000000000000" pitchFamily="34" charset="0"/>
              </a:rPr>
              <a:t>ВС РФ поддержал доводы</a:t>
            </a:r>
            <a:endParaRPr lang="ru-RU" sz="1400" b="1" dirty="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1.8. </a:t>
            </a:r>
            <a:r>
              <a:rPr lang="ru-RU" sz="3600" b="1" dirty="0">
                <a:solidFill>
                  <a:schemeClr val="bg1"/>
                </a:solidFill>
              </a:rPr>
              <a:t>ЗАКОНОДАТЕЛЬСТВО</a:t>
            </a:r>
          </a:p>
        </p:txBody>
      </p:sp>
    </p:spTree>
    <p:extLst>
      <p:ext uri="{BB962C8B-B14F-4D97-AF65-F5344CB8AC3E}">
        <p14:creationId xmlns:p14="http://schemas.microsoft.com/office/powerpoint/2010/main" val="17441913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19</a:t>
            </a:fld>
            <a:endParaRPr lang="ru-RU"/>
          </a:p>
        </p:txBody>
      </p:sp>
      <p:sp>
        <p:nvSpPr>
          <p:cNvPr id="8" name="Содержимое 2"/>
          <p:cNvSpPr>
            <a:spLocks noGrp="1"/>
          </p:cNvSpPr>
          <p:nvPr>
            <p:ph sz="half" idx="1"/>
          </p:nvPr>
        </p:nvSpPr>
        <p:spPr>
          <a:xfrm>
            <a:off x="179512" y="1203597"/>
            <a:ext cx="8856984" cy="3563665"/>
          </a:xfrm>
          <a:noFill/>
        </p:spPr>
        <p:txBody>
          <a:bodyPr>
            <a:noAutofit/>
          </a:bodyPr>
          <a:lstStyle/>
          <a:p>
            <a:pPr marL="0" indent="0">
              <a:buNone/>
            </a:pPr>
            <a:r>
              <a:rPr lang="ru-RU" sz="1800" b="1" dirty="0" smtClean="0">
                <a:solidFill>
                  <a:srgbClr val="FF0000"/>
                </a:solidFill>
                <a:latin typeface="HeliosCond" panose="020B7200000000000000" pitchFamily="34" charset="0"/>
              </a:rPr>
              <a:t>Приказ Минздрава РФ от 21.03.2025 №141н </a:t>
            </a:r>
          </a:p>
          <a:p>
            <a:pPr marL="0" indent="0">
              <a:buNone/>
            </a:pPr>
            <a:r>
              <a:rPr lang="ru-RU" sz="1800" b="1" dirty="0" smtClean="0">
                <a:solidFill>
                  <a:srgbClr val="FF0000"/>
                </a:solidFill>
                <a:latin typeface="HeliosCond" panose="020B7200000000000000" pitchFamily="34" charset="0"/>
              </a:rPr>
              <a:t>«Об утверждении перечня профессиональных заболеваний»</a:t>
            </a:r>
          </a:p>
          <a:p>
            <a:pPr marL="0" indent="0">
              <a:buNone/>
            </a:pPr>
            <a:endParaRPr lang="ru-RU" sz="900" dirty="0" smtClean="0">
              <a:latin typeface="HeliosCond" panose="020B7200000000000000" pitchFamily="34" charset="0"/>
            </a:endParaRPr>
          </a:p>
          <a:p>
            <a:pPr marL="0" indent="0">
              <a:buNone/>
            </a:pPr>
            <a:r>
              <a:rPr lang="ru-RU" sz="1400" dirty="0" smtClean="0">
                <a:latin typeface="HeliosCond" panose="020B7200000000000000" pitchFamily="34" charset="0"/>
              </a:rPr>
              <a:t>Утвержден </a:t>
            </a:r>
            <a:r>
              <a:rPr lang="ru-RU" sz="1400" dirty="0">
                <a:latin typeface="HeliosCond" panose="020B7200000000000000" pitchFamily="34" charset="0"/>
              </a:rPr>
              <a:t>новый перечень профзаболеваний, который устанавливает связь между заболеваниями и конкретными производственными факторами (вредными или опасными</a:t>
            </a:r>
            <a:r>
              <a:rPr lang="ru-RU" sz="1400" dirty="0" smtClean="0">
                <a:latin typeface="HeliosCond" panose="020B7200000000000000" pitchFamily="34" charset="0"/>
              </a:rPr>
              <a:t>)</a:t>
            </a:r>
          </a:p>
          <a:p>
            <a:pPr marL="0" indent="0">
              <a:buNone/>
            </a:pPr>
            <a:r>
              <a:rPr lang="ru-RU" sz="1400" dirty="0">
                <a:latin typeface="HeliosCond" panose="020B7200000000000000" pitchFamily="34" charset="0"/>
              </a:rPr>
              <a:t>Перечень включает классификацию по 4 категориям, связанными: </a:t>
            </a:r>
            <a:endParaRPr lang="ru-RU" sz="1400" dirty="0" smtClean="0">
              <a:latin typeface="HeliosCond" panose="020B7200000000000000" pitchFamily="34" charset="0"/>
            </a:endParaRPr>
          </a:p>
          <a:p>
            <a:pPr marL="0" indent="0">
              <a:buNone/>
            </a:pPr>
            <a:r>
              <a:rPr lang="ru-RU" sz="1400" dirty="0" smtClean="0">
                <a:latin typeface="HeliosCond" panose="020B7200000000000000" pitchFamily="34" charset="0"/>
              </a:rPr>
              <a:t>- с химическими факторами (отравление токсичными веществами)</a:t>
            </a:r>
            <a:r>
              <a:rPr lang="ru-RU" sz="1400" dirty="0">
                <a:latin typeface="HeliosCond" panose="020B7200000000000000" pitchFamily="34" charset="0"/>
              </a:rPr>
              <a:t/>
            </a:r>
            <a:br>
              <a:rPr lang="ru-RU" sz="1400" dirty="0">
                <a:latin typeface="HeliosCond" panose="020B7200000000000000" pitchFamily="34" charset="0"/>
              </a:rPr>
            </a:br>
            <a:r>
              <a:rPr lang="ru-RU" sz="1400" dirty="0" smtClean="0">
                <a:latin typeface="HeliosCond" panose="020B7200000000000000" pitchFamily="34" charset="0"/>
              </a:rPr>
              <a:t>- с </a:t>
            </a:r>
            <a:r>
              <a:rPr lang="ru-RU" sz="1400" dirty="0">
                <a:latin typeface="HeliosCond" panose="020B7200000000000000" pitchFamily="34" charset="0"/>
              </a:rPr>
              <a:t>физическими факторами (лучевые поражения</a:t>
            </a:r>
            <a:r>
              <a:rPr lang="ru-RU" sz="1400" dirty="0" smtClean="0">
                <a:latin typeface="HeliosCond" panose="020B7200000000000000" pitchFamily="34" charset="0"/>
              </a:rPr>
              <a:t>)</a:t>
            </a:r>
          </a:p>
          <a:p>
            <a:pPr marL="0" indent="0">
              <a:buNone/>
            </a:pPr>
            <a:r>
              <a:rPr lang="ru-RU" sz="1400" dirty="0" smtClean="0">
                <a:latin typeface="HeliosCond" panose="020B7200000000000000" pitchFamily="34" charset="0"/>
              </a:rPr>
              <a:t>- с </a:t>
            </a:r>
            <a:r>
              <a:rPr lang="ru-RU" sz="1400" dirty="0">
                <a:latin typeface="HeliosCond" panose="020B7200000000000000" pitchFamily="34" charset="0"/>
              </a:rPr>
              <a:t>биологическими факторами (инфекционные заболевания</a:t>
            </a:r>
            <a:r>
              <a:rPr lang="ru-RU" sz="1400" dirty="0" smtClean="0">
                <a:latin typeface="HeliosCond" panose="020B7200000000000000" pitchFamily="34" charset="0"/>
              </a:rPr>
              <a:t>)</a:t>
            </a:r>
          </a:p>
          <a:p>
            <a:pPr marL="0" indent="0">
              <a:buNone/>
            </a:pPr>
            <a:r>
              <a:rPr lang="ru-RU" sz="1400" dirty="0" smtClean="0">
                <a:latin typeface="HeliosCond" panose="020B7200000000000000" pitchFamily="34" charset="0"/>
              </a:rPr>
              <a:t>- с </a:t>
            </a:r>
            <a:r>
              <a:rPr lang="ru-RU" sz="1400" dirty="0">
                <a:latin typeface="HeliosCond" panose="020B7200000000000000" pitchFamily="34" charset="0"/>
              </a:rPr>
              <a:t>тяжестью трудового процесса (заболевания опорно-двигательного аппарата</a:t>
            </a:r>
            <a:r>
              <a:rPr lang="ru-RU" sz="1400" dirty="0" smtClean="0">
                <a:latin typeface="HeliosCond" panose="020B7200000000000000" pitchFamily="34" charset="0"/>
              </a:rPr>
              <a:t>)</a:t>
            </a:r>
          </a:p>
          <a:p>
            <a:pPr marL="0" indent="0">
              <a:buNone/>
            </a:pPr>
            <a:endParaRPr lang="ru-RU" sz="1400" dirty="0" smtClean="0">
              <a:latin typeface="HeliosCond" panose="020B7200000000000000" pitchFamily="34" charset="0"/>
            </a:endParaRPr>
          </a:p>
          <a:p>
            <a:pPr marL="0" indent="0">
              <a:buNone/>
            </a:pPr>
            <a:r>
              <a:rPr lang="ru-RU" sz="1400" dirty="0">
                <a:latin typeface="HeliosCond" panose="020B7200000000000000" pitchFamily="34" charset="0"/>
              </a:rPr>
              <a:t>Также в перечне для каждого заболевания указаны код по Международной классификации болезней (МКБ), код внешней причины по МКБ, наименование заболевания и состояния, а в отдельное приложение выделены злокачественные новообразования, их локализации, соответствующие производственные факторы с канцерогенными свойствами</a:t>
            </a:r>
            <a:endParaRPr lang="ru-RU" sz="1400" b="1" dirty="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1.9. </a:t>
            </a:r>
            <a:r>
              <a:rPr lang="ru-RU" sz="3600" b="1" dirty="0">
                <a:solidFill>
                  <a:schemeClr val="bg1"/>
                </a:solidFill>
              </a:rPr>
              <a:t>ЗАКОНОДАТЕЛЬСТВО</a:t>
            </a:r>
          </a:p>
        </p:txBody>
      </p:sp>
    </p:spTree>
    <p:extLst>
      <p:ext uri="{BB962C8B-B14F-4D97-AF65-F5344CB8AC3E}">
        <p14:creationId xmlns:p14="http://schemas.microsoft.com/office/powerpoint/2010/main" val="13731774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20</a:t>
            </a:fld>
            <a:endParaRPr lang="ru-RU"/>
          </a:p>
        </p:txBody>
      </p:sp>
      <p:sp>
        <p:nvSpPr>
          <p:cNvPr id="8" name="Содержимое 2"/>
          <p:cNvSpPr>
            <a:spLocks noGrp="1"/>
          </p:cNvSpPr>
          <p:nvPr>
            <p:ph sz="half" idx="1"/>
          </p:nvPr>
        </p:nvSpPr>
        <p:spPr>
          <a:xfrm>
            <a:off x="179512" y="1203597"/>
            <a:ext cx="8856984" cy="3563665"/>
          </a:xfrm>
          <a:noFill/>
        </p:spPr>
        <p:txBody>
          <a:bodyPr>
            <a:noAutofit/>
          </a:bodyPr>
          <a:lstStyle/>
          <a:p>
            <a:pPr marL="0" indent="0">
              <a:buNone/>
            </a:pPr>
            <a:r>
              <a:rPr lang="ru-RU" sz="1800" b="1" dirty="0" smtClean="0">
                <a:solidFill>
                  <a:srgbClr val="FF0000"/>
                </a:solidFill>
                <a:latin typeface="HeliosCond" panose="020B7200000000000000" pitchFamily="34" charset="0"/>
              </a:rPr>
              <a:t>Письмо </a:t>
            </a:r>
            <a:r>
              <a:rPr lang="ru-RU" sz="1800" b="1" dirty="0">
                <a:solidFill>
                  <a:srgbClr val="FF0000"/>
                </a:solidFill>
                <a:latin typeface="HeliosCond" panose="020B7200000000000000" pitchFamily="34" charset="0"/>
              </a:rPr>
              <a:t>Федеральной службы по труду и занятости от 21 марта 2025 г. N ПГ/04365-6-1 </a:t>
            </a:r>
            <a:endParaRPr lang="ru-RU" sz="1800" b="1" dirty="0" smtClean="0">
              <a:solidFill>
                <a:srgbClr val="FF0000"/>
              </a:solidFill>
              <a:latin typeface="HeliosCond" panose="020B7200000000000000" pitchFamily="34" charset="0"/>
            </a:endParaRPr>
          </a:p>
          <a:p>
            <a:pPr marL="0" indent="0">
              <a:buNone/>
            </a:pPr>
            <a:r>
              <a:rPr lang="ru-RU" sz="1800" b="1" dirty="0" smtClean="0">
                <a:solidFill>
                  <a:srgbClr val="FF0000"/>
                </a:solidFill>
                <a:latin typeface="HeliosCond" panose="020B7200000000000000" pitchFamily="34" charset="0"/>
              </a:rPr>
              <a:t>«О </a:t>
            </a:r>
            <a:r>
              <a:rPr lang="ru-RU" sz="1800" b="1" dirty="0">
                <a:solidFill>
                  <a:srgbClr val="FF0000"/>
                </a:solidFill>
                <a:latin typeface="HeliosCond" panose="020B7200000000000000" pitchFamily="34" charset="0"/>
              </a:rPr>
              <a:t>прохождении медицинского осмотра курьером, который управляет служебным автомобилем </a:t>
            </a:r>
            <a:r>
              <a:rPr lang="ru-RU" sz="1800" b="1" dirty="0" smtClean="0">
                <a:solidFill>
                  <a:srgbClr val="FF0000"/>
                </a:solidFill>
                <a:latin typeface="HeliosCond" panose="020B7200000000000000" pitchFamily="34" charset="0"/>
              </a:rPr>
              <a:t>лично» </a:t>
            </a:r>
            <a:endParaRPr lang="ru-RU" sz="1800" b="1" dirty="0">
              <a:solidFill>
                <a:srgbClr val="FF0000"/>
              </a:solidFill>
              <a:latin typeface="HeliosCond" panose="020B7200000000000000" pitchFamily="34" charset="0"/>
            </a:endParaRPr>
          </a:p>
          <a:p>
            <a:pPr marL="0" indent="0">
              <a:buNone/>
            </a:pPr>
            <a:r>
              <a:rPr lang="ru-RU" sz="1400" b="1" dirty="0">
                <a:latin typeface="HeliosCond" panose="020B7200000000000000" pitchFamily="34" charset="0"/>
              </a:rPr>
              <a:t>Вопрос: </a:t>
            </a:r>
            <a:r>
              <a:rPr lang="ru-RU" sz="1400" dirty="0">
                <a:latin typeface="HeliosCond" panose="020B7200000000000000" pitchFamily="34" charset="0"/>
              </a:rPr>
              <a:t>В штате организации есть водители, которые управляют служебными автомобилями, и курьеры, которые доставляют почту и товары. Курьеры ездят в основном на общественном транспорте и иногда на служебных автомобилях. Если курьер управляет служебным автомобилем лично, то </a:t>
            </a:r>
            <a:r>
              <a:rPr lang="ru-RU" sz="1400" b="1" dirty="0">
                <a:latin typeface="HeliosCond" panose="020B7200000000000000" pitchFamily="34" charset="0"/>
              </a:rPr>
              <a:t>обязан ли он перед поездкой </a:t>
            </a:r>
            <a:r>
              <a:rPr lang="ru-RU" sz="1400" dirty="0">
                <a:latin typeface="HeliosCond" panose="020B7200000000000000" pitchFamily="34" charset="0"/>
              </a:rPr>
              <a:t>проходить медицинский осмотр? </a:t>
            </a:r>
            <a:endParaRPr lang="ru-RU" sz="1400" dirty="0" smtClean="0">
              <a:latin typeface="HeliosCond" panose="020B7200000000000000" pitchFamily="34" charset="0"/>
            </a:endParaRPr>
          </a:p>
          <a:p>
            <a:pPr marL="0" indent="0">
              <a:buNone/>
            </a:pPr>
            <a:r>
              <a:rPr lang="ru-RU" sz="1400" b="1" dirty="0" smtClean="0">
                <a:latin typeface="HeliosCond" panose="020B7200000000000000" pitchFamily="34" charset="0"/>
              </a:rPr>
              <a:t>Ответ: </a:t>
            </a:r>
          </a:p>
          <a:p>
            <a:pPr marL="0" indent="0">
              <a:buNone/>
            </a:pPr>
            <a:r>
              <a:rPr lang="ru-RU" sz="1400" dirty="0" smtClean="0">
                <a:latin typeface="HeliosCond" panose="020B7200000000000000" pitchFamily="34" charset="0"/>
              </a:rPr>
              <a:t>Обязательные </a:t>
            </a:r>
            <a:r>
              <a:rPr lang="ru-RU" sz="1400" dirty="0" err="1">
                <a:latin typeface="HeliosCond" panose="020B7200000000000000" pitchFamily="34" charset="0"/>
              </a:rPr>
              <a:t>предрейсовые</a:t>
            </a:r>
            <a:r>
              <a:rPr lang="ru-RU" sz="1400" dirty="0">
                <a:latin typeface="HeliosCond" panose="020B7200000000000000" pitchFamily="34" charset="0"/>
              </a:rPr>
              <a:t> медицинские осмотры проводятся в течение всего времени работы лица в качестве водителя транспортного средства, за исключением водителей транспортных средств </a:t>
            </a:r>
            <a:r>
              <a:rPr lang="ru-RU" sz="1400" dirty="0" smtClean="0">
                <a:latin typeface="HeliosCond" panose="020B7200000000000000" pitchFamily="34" charset="0"/>
              </a:rPr>
              <a:t>в/ч </a:t>
            </a:r>
            <a:r>
              <a:rPr lang="ru-RU" sz="1400" dirty="0">
                <a:latin typeface="HeliosCond" panose="020B7200000000000000" pitchFamily="34" charset="0"/>
              </a:rPr>
              <a:t>и подразделений </a:t>
            </a:r>
            <a:r>
              <a:rPr lang="ru-RU" sz="1400" dirty="0" smtClean="0">
                <a:latin typeface="HeliosCond" panose="020B7200000000000000" pitchFamily="34" charset="0"/>
              </a:rPr>
              <a:t>ФОИВ </a:t>
            </a:r>
            <a:r>
              <a:rPr lang="ru-RU" sz="1400" dirty="0">
                <a:latin typeface="HeliosCond" panose="020B7200000000000000" pitchFamily="34" charset="0"/>
              </a:rPr>
              <a:t>и федеральных государственных органов, в которых законодательством </a:t>
            </a:r>
            <a:r>
              <a:rPr lang="ru-RU" sz="1400" dirty="0" smtClean="0">
                <a:latin typeface="HeliosCond" panose="020B7200000000000000" pitchFamily="34" charset="0"/>
              </a:rPr>
              <a:t>РФ </a:t>
            </a:r>
            <a:r>
              <a:rPr lang="ru-RU" sz="1400" dirty="0">
                <a:latin typeface="HeliosCond" panose="020B7200000000000000" pitchFamily="34" charset="0"/>
              </a:rPr>
              <a:t>предусмотрена военная служба или федеральная государственная служба, связанная с правоохранительной деятельностью, за которыми закреплены оперативно-служебные транспортные средства для выполнения служебных обязанностей, а также водителей, управляющих транспортными средствами, выезжающими по вызову экстренных оперативных служб. </a:t>
            </a:r>
            <a:endParaRPr lang="ru-RU" sz="1400" b="1" dirty="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1.10. </a:t>
            </a:r>
            <a:r>
              <a:rPr lang="ru-RU" sz="3600" b="1" dirty="0">
                <a:solidFill>
                  <a:schemeClr val="bg1"/>
                </a:solidFill>
              </a:rPr>
              <a:t>ЗАКОНОДАТЕЛЬСТВО</a:t>
            </a:r>
          </a:p>
        </p:txBody>
      </p:sp>
    </p:spTree>
    <p:extLst>
      <p:ext uri="{BB962C8B-B14F-4D97-AF65-F5344CB8AC3E}">
        <p14:creationId xmlns:p14="http://schemas.microsoft.com/office/powerpoint/2010/main" val="6128821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21</a:t>
            </a:fld>
            <a:endParaRPr lang="ru-RU"/>
          </a:p>
        </p:txBody>
      </p:sp>
      <p:sp>
        <p:nvSpPr>
          <p:cNvPr id="8" name="Содержимое 2"/>
          <p:cNvSpPr>
            <a:spLocks noGrp="1"/>
          </p:cNvSpPr>
          <p:nvPr>
            <p:ph sz="half" idx="1"/>
          </p:nvPr>
        </p:nvSpPr>
        <p:spPr>
          <a:xfrm>
            <a:off x="179512" y="1203597"/>
            <a:ext cx="8856984" cy="3563665"/>
          </a:xfrm>
          <a:noFill/>
        </p:spPr>
        <p:txBody>
          <a:bodyPr>
            <a:noAutofit/>
          </a:bodyPr>
          <a:lstStyle/>
          <a:p>
            <a:pPr marL="0" indent="0">
              <a:buNone/>
            </a:pPr>
            <a:r>
              <a:rPr lang="ru-RU" sz="1400" dirty="0" smtClean="0">
                <a:latin typeface="HeliosCond" panose="020B7200000000000000" pitchFamily="34" charset="0"/>
              </a:rPr>
              <a:t>Обязательные </a:t>
            </a:r>
            <a:r>
              <a:rPr lang="ru-RU" sz="1400" dirty="0" err="1">
                <a:latin typeface="HeliosCond" panose="020B7200000000000000" pitchFamily="34" charset="0"/>
              </a:rPr>
              <a:t>послерейсовые</a:t>
            </a:r>
            <a:r>
              <a:rPr lang="ru-RU" sz="1400" dirty="0">
                <a:latin typeface="HeliosCond" panose="020B7200000000000000" pitchFamily="34" charset="0"/>
              </a:rPr>
              <a:t> медицинские осмотры проводятся в течение всего времени работы лица в качестве водителя транспортного средства, если такая работа связана с перевозками пассажиров или опасных грузов. </a:t>
            </a:r>
          </a:p>
          <a:p>
            <a:pPr marL="0" indent="0">
              <a:buNone/>
            </a:pPr>
            <a:r>
              <a:rPr lang="ru-RU" sz="1400" dirty="0">
                <a:latin typeface="HeliosCond" panose="020B7200000000000000" pitchFamily="34" charset="0"/>
              </a:rPr>
              <a:t>Обязательные медицинские осмотры в течение рабочего дня (смены) проводятся в течение всего времени работы лица в качестве водителя транспортного средства при необходимости по решению работодателя. </a:t>
            </a:r>
            <a:endParaRPr lang="ru-RU" sz="1400" dirty="0" smtClean="0">
              <a:latin typeface="HeliosCond" panose="020B7200000000000000" pitchFamily="34" charset="0"/>
            </a:endParaRPr>
          </a:p>
          <a:p>
            <a:pPr marL="0" indent="0">
              <a:buNone/>
            </a:pPr>
            <a:r>
              <a:rPr lang="ru-RU" sz="1400" dirty="0" smtClean="0">
                <a:latin typeface="HeliosCond" panose="020B7200000000000000" pitchFamily="34" charset="0"/>
              </a:rPr>
              <a:t>Согласно </a:t>
            </a:r>
            <a:r>
              <a:rPr lang="ru-RU" sz="1400" dirty="0">
                <a:latin typeface="HeliosCond" panose="020B7200000000000000" pitchFamily="34" charset="0"/>
              </a:rPr>
              <a:t>статье 2 Закона N 196-ФЗ водитель транспортного средства - это лицо, управляющее транспортным средством (в том числе обучающее управлению транспортным средством), при этом транспортное средство - устройство, предназначенное для перевозки по дорогам людей, грузов или оборудования, установленного на нем, а дорога - обустроенная или приспособленная и используемая для движения транспортных средств полоса земли либо </a:t>
            </a:r>
            <a:r>
              <a:rPr lang="ru-RU" sz="1400" dirty="0" smtClean="0">
                <a:latin typeface="HeliosCond" panose="020B7200000000000000" pitchFamily="34" charset="0"/>
              </a:rPr>
              <a:t>поверхность </a:t>
            </a:r>
            <a:r>
              <a:rPr lang="ru-RU" sz="1400" dirty="0">
                <a:latin typeface="HeliosCond" panose="020B7200000000000000" pitchFamily="34" charset="0"/>
              </a:rPr>
              <a:t>искусственного сооружения. Дорога включает в себя одну или несколько проезжих частей, а также трамвайные пути, тротуары, обочины и разделительные полосы при их наличии. </a:t>
            </a:r>
            <a:endParaRPr lang="ru-RU" sz="1400" dirty="0" smtClean="0">
              <a:latin typeface="HeliosCond" panose="020B7200000000000000" pitchFamily="34" charset="0"/>
            </a:endParaRPr>
          </a:p>
          <a:p>
            <a:pPr marL="0" indent="0">
              <a:buNone/>
            </a:pPr>
            <a:r>
              <a:rPr lang="ru-RU" sz="1400" dirty="0">
                <a:latin typeface="HeliosCond" panose="020B7200000000000000" pitchFamily="34" charset="0"/>
              </a:rPr>
              <a:t>В силу части второй статьи 57 ТК РФ трудовая функция - это работа по должности в соответствии со штатным расписанием, профессии, специальности с указанием квалификации; конкретный вид поручаемой работнику работы. </a:t>
            </a:r>
          </a:p>
          <a:p>
            <a:pPr marL="0" indent="0">
              <a:buNone/>
            </a:pPr>
            <a:r>
              <a:rPr lang="ru-RU" sz="1400" dirty="0">
                <a:latin typeface="HeliosCond" panose="020B7200000000000000" pitchFamily="34" charset="0"/>
              </a:rPr>
              <a:t>С учетом изложенного, полагаем, что в отношении работников, занимающих должности курьеров, необходимость проведения обязательных </a:t>
            </a:r>
            <a:r>
              <a:rPr lang="ru-RU" sz="1400" dirty="0" err="1">
                <a:latin typeface="HeliosCond" panose="020B7200000000000000" pitchFamily="34" charset="0"/>
              </a:rPr>
              <a:t>предрейсовых</a:t>
            </a:r>
            <a:r>
              <a:rPr lang="ru-RU" sz="1400" dirty="0">
                <a:latin typeface="HeliosCond" panose="020B7200000000000000" pitchFamily="34" charset="0"/>
              </a:rPr>
              <a:t> медицинских осмотров действующим законодательством не предусмотрена. </a:t>
            </a:r>
            <a:endParaRPr lang="ru-RU" sz="1400" dirty="0" smtClean="0">
              <a:latin typeface="HeliosCond" panose="020B7200000000000000" pitchFamily="34" charset="0"/>
            </a:endParaRPr>
          </a:p>
          <a:p>
            <a:pPr marL="0" indent="0">
              <a:buNone/>
            </a:pPr>
            <a:r>
              <a:rPr lang="ru-RU" sz="1400" b="1" dirty="0">
                <a:latin typeface="HeliosCond" panose="020B7200000000000000" pitchFamily="34" charset="0"/>
              </a:rPr>
              <a:t>Постановление Верховного Суда РФ от 19.12.2016 N 18-АД16-173</a:t>
            </a:r>
            <a:endParaRPr lang="ru-RU" sz="1400" b="1" dirty="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1.10. </a:t>
            </a:r>
            <a:r>
              <a:rPr lang="ru-RU" sz="3600" b="1" dirty="0">
                <a:solidFill>
                  <a:schemeClr val="bg1"/>
                </a:solidFill>
              </a:rPr>
              <a:t>ЗАКОНОДАТЕЛЬСТВО</a:t>
            </a:r>
          </a:p>
        </p:txBody>
      </p:sp>
    </p:spTree>
    <p:extLst>
      <p:ext uri="{BB962C8B-B14F-4D97-AF65-F5344CB8AC3E}">
        <p14:creationId xmlns:p14="http://schemas.microsoft.com/office/powerpoint/2010/main" val="2343906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22</a:t>
            </a:fld>
            <a:endParaRPr lang="ru-RU"/>
          </a:p>
        </p:txBody>
      </p:sp>
      <p:sp>
        <p:nvSpPr>
          <p:cNvPr id="8" name="Содержимое 2"/>
          <p:cNvSpPr>
            <a:spLocks noGrp="1"/>
          </p:cNvSpPr>
          <p:nvPr>
            <p:ph sz="half" idx="1"/>
          </p:nvPr>
        </p:nvSpPr>
        <p:spPr>
          <a:xfrm>
            <a:off x="179512" y="1203597"/>
            <a:ext cx="8856984" cy="3563665"/>
          </a:xfrm>
          <a:noFill/>
        </p:spPr>
        <p:txBody>
          <a:bodyPr>
            <a:noAutofit/>
          </a:bodyPr>
          <a:lstStyle/>
          <a:p>
            <a:pPr marL="0" indent="0" fontAlgn="base">
              <a:buNone/>
            </a:pPr>
            <a:r>
              <a:rPr lang="ru-RU" sz="1800" b="1" dirty="0" smtClean="0">
                <a:solidFill>
                  <a:srgbClr val="FF0000"/>
                </a:solidFill>
                <a:latin typeface="HeliosCond" panose="020B7200000000000000" pitchFamily="34" charset="0"/>
              </a:rPr>
              <a:t>Приказ </a:t>
            </a:r>
            <a:r>
              <a:rPr lang="ru-RU" sz="1800" b="1" dirty="0">
                <a:solidFill>
                  <a:srgbClr val="FF0000"/>
                </a:solidFill>
                <a:latin typeface="HeliosCond" panose="020B7200000000000000" pitchFamily="34" charset="0"/>
              </a:rPr>
              <a:t>Минтруда РФ от 20.04.2022 N </a:t>
            </a:r>
            <a:r>
              <a:rPr lang="ru-RU" sz="1800" b="1" dirty="0" smtClean="0">
                <a:solidFill>
                  <a:srgbClr val="FF0000"/>
                </a:solidFill>
                <a:latin typeface="HeliosCond" panose="020B7200000000000000" pitchFamily="34" charset="0"/>
              </a:rPr>
              <a:t>223Н, 227-231</a:t>
            </a:r>
            <a:endParaRPr lang="ru-RU" sz="1800" b="1" dirty="0">
              <a:solidFill>
                <a:srgbClr val="FF0000"/>
              </a:solidFill>
              <a:latin typeface="HeliosCond" panose="020B7200000000000000" pitchFamily="34" charset="0"/>
            </a:endParaRPr>
          </a:p>
          <a:p>
            <a:pPr marL="0" indent="0" fontAlgn="base">
              <a:buNone/>
            </a:pPr>
            <a:endParaRPr lang="ru-RU" sz="1400" b="1" dirty="0" smtClean="0">
              <a:solidFill>
                <a:srgbClr val="FF0000"/>
              </a:solidFill>
              <a:latin typeface="HeliosCond" panose="020B7200000000000000" pitchFamily="34" charset="0"/>
            </a:endParaRPr>
          </a:p>
          <a:p>
            <a:pPr marL="0" indent="0" fontAlgn="base">
              <a:buNone/>
            </a:pPr>
            <a:r>
              <a:rPr lang="ru-RU" sz="1400" b="1" dirty="0" smtClean="0">
                <a:latin typeface="HeliosCond" panose="020B7200000000000000" pitchFamily="34" charset="0"/>
              </a:rPr>
              <a:t>Поковыряемся в н/</a:t>
            </a:r>
            <a:r>
              <a:rPr lang="ru-RU" sz="1400" b="1" dirty="0" err="1" smtClean="0">
                <a:latin typeface="HeliosCond" panose="020B7200000000000000" pitchFamily="34" charset="0"/>
              </a:rPr>
              <a:t>сл</a:t>
            </a:r>
            <a:endParaRPr lang="ru-RU" sz="1400" b="1" dirty="0" smtClean="0">
              <a:latin typeface="HeliosCond" panose="020B7200000000000000" pitchFamily="34" charset="0"/>
            </a:endParaRPr>
          </a:p>
          <a:p>
            <a:pPr fontAlgn="base">
              <a:buAutoNum type="arabicPeriod"/>
            </a:pPr>
            <a:r>
              <a:rPr lang="ru-RU" sz="1400" b="1" dirty="0" smtClean="0">
                <a:latin typeface="HeliosCond" panose="020B7200000000000000" pitchFamily="34" charset="0"/>
              </a:rPr>
              <a:t>Состав комиссии должен быть нечетным (п.22)</a:t>
            </a:r>
          </a:p>
          <a:p>
            <a:pPr fontAlgn="base">
              <a:buAutoNum type="arabicPeriod"/>
            </a:pPr>
            <a:r>
              <a:rPr lang="ru-RU" sz="1400" b="1" dirty="0" smtClean="0">
                <a:latin typeface="HeliosCond" panose="020B7200000000000000" pitchFamily="34" charset="0"/>
              </a:rPr>
              <a:t>Сроки расследования исчисляются в календарных днях (п.22)</a:t>
            </a:r>
          </a:p>
          <a:p>
            <a:pPr fontAlgn="base">
              <a:buAutoNum type="arabicPeriod"/>
            </a:pPr>
            <a:r>
              <a:rPr lang="ru-RU" sz="1400" b="1" dirty="0" smtClean="0">
                <a:latin typeface="HeliosCond" panose="020B7200000000000000" pitchFamily="34" charset="0"/>
              </a:rPr>
              <a:t>Возможно заменить члена комиссии (п.23)</a:t>
            </a:r>
          </a:p>
          <a:p>
            <a:pPr fontAlgn="base">
              <a:buAutoNum type="arabicPeriod"/>
            </a:pPr>
            <a:r>
              <a:rPr lang="ru-RU" sz="1400" b="1" dirty="0" smtClean="0">
                <a:latin typeface="HeliosCond" panose="020B7200000000000000" pitchFamily="34" charset="0"/>
              </a:rPr>
              <a:t>Состав комиссии по расследованию несчастного случая включается представитель работодателя. ВОПРОС! Может ли генеральный директор входить в состав комиссии? </a:t>
            </a:r>
          </a:p>
          <a:p>
            <a:pPr fontAlgn="base">
              <a:buAutoNum type="arabicPeriod"/>
            </a:pPr>
            <a:r>
              <a:rPr lang="ru-RU" sz="1400" b="1" dirty="0" smtClean="0">
                <a:latin typeface="HeliosCond" panose="020B7200000000000000" pitchFamily="34" charset="0"/>
              </a:rPr>
              <a:t>Если нет времени смерти, то как быть? Если нет справки о смерти?</a:t>
            </a:r>
          </a:p>
          <a:p>
            <a:pPr fontAlgn="base">
              <a:buAutoNum type="arabicPeriod"/>
            </a:pPr>
            <a:r>
              <a:rPr lang="ru-RU" sz="1400" b="1" dirty="0" smtClean="0">
                <a:latin typeface="HeliosCond" panose="020B7200000000000000" pitchFamily="34" charset="0"/>
              </a:rPr>
              <a:t>Связь ОПР и СИЗ? Если есть в карте ОПР есть, к примеру, наезд транспорта, то нужно выдавать СИЗ, при условии, что профессии в нормах нет</a:t>
            </a:r>
          </a:p>
          <a:p>
            <a:pPr fontAlgn="base">
              <a:buAutoNum type="arabicPeriod"/>
            </a:pPr>
            <a:r>
              <a:rPr lang="ru-RU" sz="1400" b="1" dirty="0" smtClean="0">
                <a:latin typeface="HeliosCond" panose="020B7200000000000000" pitchFamily="34" charset="0"/>
              </a:rPr>
              <a:t>Сообщение о последствиях смертельного случая, если н/</a:t>
            </a:r>
            <a:r>
              <a:rPr lang="ru-RU" sz="1400" b="1" dirty="0" err="1" smtClean="0">
                <a:latin typeface="HeliosCond" panose="020B7200000000000000" pitchFamily="34" charset="0"/>
              </a:rPr>
              <a:t>сл</a:t>
            </a:r>
            <a:r>
              <a:rPr lang="ru-RU" sz="1400" b="1" dirty="0" smtClean="0">
                <a:latin typeface="HeliosCond" panose="020B7200000000000000" pitchFamily="34" charset="0"/>
              </a:rPr>
              <a:t> не связан с производством нужно ли отправлять? </a:t>
            </a:r>
          </a:p>
          <a:p>
            <a:pPr fontAlgn="base">
              <a:buAutoNum type="arabicPeriod"/>
            </a:pPr>
            <a:r>
              <a:rPr lang="ru-RU" sz="1400" b="1" dirty="0" smtClean="0">
                <a:latin typeface="HeliosCond" panose="020B7200000000000000" pitchFamily="34" charset="0"/>
              </a:rPr>
              <a:t>Акт по форме 5 когда нужно предоставить родственниками по смертельному случаю?</a:t>
            </a:r>
          </a:p>
          <a:p>
            <a:pPr fontAlgn="base">
              <a:buAutoNum type="arabicPeriod"/>
            </a:pPr>
            <a:endParaRPr lang="ru-RU" sz="1400" b="1" dirty="0" smtClean="0">
              <a:latin typeface="HeliosCond" panose="020B7200000000000000" pitchFamily="34" charset="0"/>
            </a:endParaRPr>
          </a:p>
          <a:p>
            <a:pPr fontAlgn="base">
              <a:buAutoNum type="arabicPeriod"/>
            </a:pPr>
            <a:endParaRPr lang="ru-RU" sz="1400" b="1" dirty="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1.11. </a:t>
            </a:r>
            <a:r>
              <a:rPr lang="ru-RU" sz="3600" b="1" dirty="0">
                <a:solidFill>
                  <a:schemeClr val="bg1"/>
                </a:solidFill>
              </a:rPr>
              <a:t>ЗАКОНОДАТЕЛЬСТВО</a:t>
            </a:r>
          </a:p>
        </p:txBody>
      </p:sp>
    </p:spTree>
    <p:extLst>
      <p:ext uri="{BB962C8B-B14F-4D97-AF65-F5344CB8AC3E}">
        <p14:creationId xmlns:p14="http://schemas.microsoft.com/office/powerpoint/2010/main" val="26162239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23</a:t>
            </a:fld>
            <a:endParaRPr lang="ru-RU"/>
          </a:p>
        </p:txBody>
      </p:sp>
      <p:sp>
        <p:nvSpPr>
          <p:cNvPr id="8" name="Содержимое 2"/>
          <p:cNvSpPr>
            <a:spLocks noGrp="1"/>
          </p:cNvSpPr>
          <p:nvPr>
            <p:ph sz="half" idx="1"/>
          </p:nvPr>
        </p:nvSpPr>
        <p:spPr>
          <a:xfrm>
            <a:off x="178368" y="1203598"/>
            <a:ext cx="8856984" cy="3563665"/>
          </a:xfrm>
          <a:noFill/>
        </p:spPr>
        <p:txBody>
          <a:bodyPr>
            <a:noAutofit/>
          </a:bodyPr>
          <a:lstStyle/>
          <a:p>
            <a:pPr marL="0" indent="0">
              <a:buNone/>
            </a:pPr>
            <a:r>
              <a:rPr lang="ru-RU" sz="1800" b="1" dirty="0">
                <a:solidFill>
                  <a:srgbClr val="FF0000"/>
                </a:solidFill>
                <a:latin typeface="HeliosCond" panose="020B7200000000000000" pitchFamily="34" charset="0"/>
              </a:rPr>
              <a:t>Сообщение о последствиях несчастного случая на </a:t>
            </a:r>
            <a:r>
              <a:rPr lang="ru-RU" sz="1800" b="1" dirty="0" smtClean="0">
                <a:solidFill>
                  <a:srgbClr val="FF0000"/>
                </a:solidFill>
                <a:latin typeface="HeliosCond" panose="020B7200000000000000" pitchFamily="34" charset="0"/>
              </a:rPr>
              <a:t>производстве</a:t>
            </a:r>
          </a:p>
          <a:p>
            <a:pPr marL="0" indent="0">
              <a:buNone/>
            </a:pPr>
            <a:endParaRPr lang="ru-RU" sz="1400" dirty="0" smtClean="0">
              <a:latin typeface="HeliosCond" panose="020B7200000000000000" pitchFamily="34" charset="0"/>
            </a:endParaRPr>
          </a:p>
          <a:p>
            <a:pPr marL="0" indent="0">
              <a:buNone/>
            </a:pPr>
            <a:r>
              <a:rPr lang="ru-RU" sz="1400" b="1" dirty="0" smtClean="0">
                <a:latin typeface="HeliosCond" panose="020B7200000000000000" pitchFamily="34" charset="0"/>
              </a:rPr>
              <a:t>Вопрос: </a:t>
            </a:r>
          </a:p>
          <a:p>
            <a:pPr marL="0" indent="0">
              <a:buNone/>
            </a:pPr>
            <a:r>
              <a:rPr lang="ru-RU" sz="1400" dirty="0">
                <a:latin typeface="HeliosCond" panose="020B7200000000000000" pitchFamily="34" charset="0"/>
              </a:rPr>
              <a:t>Добрый день! В соответствии с п.33 Приказа Минтруда от 20.04.2022 N 223н сообщение о последствиях несчастного случая на производстве и принятых мерах передается работодателем в течении 10 календарных дней в соответствующую государственную инспекцию труда, а в необходимых случаях - в соответствующий федеральный орган исполнительной власти по надзору в установленной сфере деятельности по окончании периода временной нетрудоспособности пострадавшего, завершении расследования и получении работодателем сведений об окончательном диагнозе пострадавшего. В случае легкого несчастного случая обязан ли работодатель направлять данное сообщение в </a:t>
            </a:r>
            <a:r>
              <a:rPr lang="ru-RU" sz="1400" dirty="0" err="1">
                <a:latin typeface="HeliosCond" panose="020B7200000000000000" pitchFamily="34" charset="0"/>
              </a:rPr>
              <a:t>испекцию</a:t>
            </a:r>
            <a:r>
              <a:rPr lang="ru-RU" sz="1400" dirty="0">
                <a:latin typeface="HeliosCond" panose="020B7200000000000000" pitchFamily="34" charset="0"/>
              </a:rPr>
              <a:t> труда</a:t>
            </a:r>
            <a:r>
              <a:rPr lang="ru-RU" sz="1400" dirty="0" smtClean="0">
                <a:latin typeface="HeliosCond" panose="020B7200000000000000" pitchFamily="34" charset="0"/>
              </a:rPr>
              <a:t>?</a:t>
            </a:r>
          </a:p>
          <a:p>
            <a:pPr marL="0" indent="0">
              <a:buNone/>
            </a:pPr>
            <a:r>
              <a:rPr lang="ru-RU" sz="1400" b="1" dirty="0">
                <a:latin typeface="HeliosCond" panose="020B7200000000000000" pitchFamily="34" charset="0"/>
              </a:rPr>
              <a:t>Ответ:</a:t>
            </a:r>
            <a:r>
              <a:rPr lang="ru-RU" sz="1400" dirty="0">
                <a:latin typeface="HeliosCond" panose="020B7200000000000000" pitchFamily="34" charset="0"/>
              </a:rPr>
              <a:t/>
            </a:r>
            <a:br>
              <a:rPr lang="ru-RU" sz="1400" dirty="0">
                <a:latin typeface="HeliosCond" panose="020B7200000000000000" pitchFamily="34" charset="0"/>
              </a:rPr>
            </a:br>
            <a:r>
              <a:rPr lang="ru-RU" sz="1400" dirty="0">
                <a:latin typeface="HeliosCond" panose="020B7200000000000000" pitchFamily="34" charset="0"/>
              </a:rPr>
              <a:t>ГИТ работодатель должен уведомлять только при групповом несчастном случае, тяжелом несчастном случае или несчастном случае со смертельным исходом. Соответственно, и о последствиях несчастного случая уведомлять ГИТ нужно только в перечисленных случаях.</a:t>
            </a:r>
          </a:p>
          <a:p>
            <a:pPr marL="0" indent="0">
              <a:buNone/>
            </a:pP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1.12. </a:t>
            </a:r>
            <a:r>
              <a:rPr lang="ru-RU" sz="3600" b="1" dirty="0">
                <a:solidFill>
                  <a:schemeClr val="bg1"/>
                </a:solidFill>
              </a:rPr>
              <a:t>ЗАКОНОДАТЕЛЬСТВО</a:t>
            </a:r>
          </a:p>
        </p:txBody>
      </p:sp>
    </p:spTree>
    <p:extLst>
      <p:ext uri="{BB962C8B-B14F-4D97-AF65-F5344CB8AC3E}">
        <p14:creationId xmlns:p14="http://schemas.microsoft.com/office/powerpoint/2010/main" val="42215923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24</a:t>
            </a:fld>
            <a:endParaRPr lang="ru-RU"/>
          </a:p>
        </p:txBody>
      </p:sp>
      <p:sp>
        <p:nvSpPr>
          <p:cNvPr id="8" name="Содержимое 2"/>
          <p:cNvSpPr>
            <a:spLocks noGrp="1"/>
          </p:cNvSpPr>
          <p:nvPr>
            <p:ph sz="half" idx="1"/>
          </p:nvPr>
        </p:nvSpPr>
        <p:spPr>
          <a:xfrm>
            <a:off x="178368" y="1203598"/>
            <a:ext cx="8856984" cy="3563665"/>
          </a:xfrm>
          <a:noFill/>
        </p:spPr>
        <p:txBody>
          <a:bodyPr>
            <a:noAutofit/>
          </a:bodyPr>
          <a:lstStyle/>
          <a:p>
            <a:pPr marL="0" indent="0">
              <a:buNone/>
            </a:pPr>
            <a:r>
              <a:rPr lang="ru-RU" sz="1400" b="1" dirty="0" smtClean="0">
                <a:latin typeface="HeliosCond" panose="020B7200000000000000" pitchFamily="34" charset="0"/>
              </a:rPr>
              <a:t>Правовое </a:t>
            </a:r>
            <a:r>
              <a:rPr lang="ru-RU" sz="1400" b="1" dirty="0">
                <a:latin typeface="HeliosCond" panose="020B7200000000000000" pitchFamily="34" charset="0"/>
              </a:rPr>
              <a:t>обоснование:</a:t>
            </a:r>
            <a:r>
              <a:rPr lang="ru-RU" sz="1400" dirty="0">
                <a:latin typeface="HeliosCond" panose="020B7200000000000000" pitchFamily="34" charset="0"/>
              </a:rPr>
              <a:t/>
            </a:r>
            <a:br>
              <a:rPr lang="ru-RU" sz="1400" dirty="0">
                <a:latin typeface="HeliosCond" panose="020B7200000000000000" pitchFamily="34" charset="0"/>
              </a:rPr>
            </a:br>
            <a:r>
              <a:rPr lang="ru-RU" sz="1400" dirty="0">
                <a:latin typeface="HeliosCond" panose="020B7200000000000000" pitchFamily="34" charset="0"/>
              </a:rPr>
              <a:t>Согласно ст. 228.1 </a:t>
            </a:r>
            <a:r>
              <a:rPr lang="ru-RU" sz="1400" dirty="0" smtClean="0">
                <a:latin typeface="HeliosCond" panose="020B7200000000000000" pitchFamily="34" charset="0"/>
              </a:rPr>
              <a:t>ТК РФ при </a:t>
            </a:r>
            <a:r>
              <a:rPr lang="ru-RU" sz="1400" dirty="0">
                <a:latin typeface="HeliosCond" panose="020B7200000000000000" pitchFamily="34" charset="0"/>
              </a:rPr>
              <a:t>групповом несчастном случае (два человека и более), тяжелом несчастном случае или несчастном случае со смертельным исходом работодатель (его представитель) в течение суток обязан направить извещение по установленной </a:t>
            </a:r>
            <a:r>
              <a:rPr lang="ru-RU" sz="1400" dirty="0" smtClean="0">
                <a:latin typeface="HeliosCond" panose="020B7200000000000000" pitchFamily="34" charset="0"/>
              </a:rPr>
              <a:t>форме в соответствующие инстанции.</a:t>
            </a:r>
            <a:r>
              <a:rPr lang="ru-RU" sz="1400" dirty="0">
                <a:latin typeface="HeliosCond" panose="020B7200000000000000" pitchFamily="34" charset="0"/>
              </a:rPr>
              <a:t/>
            </a:r>
            <a:br>
              <a:rPr lang="ru-RU" sz="1400" dirty="0">
                <a:latin typeface="HeliosCond" panose="020B7200000000000000" pitchFamily="34" charset="0"/>
              </a:rPr>
            </a:br>
            <a:r>
              <a:rPr lang="ru-RU" sz="1400" dirty="0" smtClean="0">
                <a:latin typeface="HeliosCond" panose="020B7200000000000000" pitchFamily="34" charset="0"/>
              </a:rPr>
              <a:t>В </a:t>
            </a:r>
            <a:r>
              <a:rPr lang="ru-RU" sz="1400" dirty="0">
                <a:latin typeface="HeliosCond" panose="020B7200000000000000" pitchFamily="34" charset="0"/>
              </a:rPr>
              <a:t>соответствии с ч. 4 ст. 230.1 </a:t>
            </a:r>
            <a:r>
              <a:rPr lang="ru-RU" sz="1400" dirty="0" smtClean="0">
                <a:latin typeface="HeliosCond" panose="020B7200000000000000" pitchFamily="34" charset="0"/>
              </a:rPr>
              <a:t>ТК РФ </a:t>
            </a:r>
            <a:r>
              <a:rPr lang="ru-RU" sz="1400" dirty="0">
                <a:latin typeface="HeliosCond" panose="020B7200000000000000" pitchFamily="34" charset="0"/>
              </a:rPr>
              <a:t>по окончании периода временной нетрудоспособности пострадавшего работодатель (его представитель) обязан направить в </a:t>
            </a:r>
            <a:r>
              <a:rPr lang="ru-RU" sz="1400" dirty="0" smtClean="0">
                <a:latin typeface="HeliosCond" panose="020B7200000000000000" pitchFamily="34" charset="0"/>
              </a:rPr>
              <a:t>ГИТ, </a:t>
            </a:r>
            <a:r>
              <a:rPr lang="ru-RU" sz="1400" dirty="0">
                <a:latin typeface="HeliosCond" panose="020B7200000000000000" pitchFamily="34" charset="0"/>
              </a:rPr>
              <a:t>а в необходимых случаях - в территориальный орган соответствующего федерального органа исполнительной власти, осуществляющего государственный контроль (надзор) в установленной сфере деятельности, в которые сообщалось о несчастном случае, сообщение по установленной форме о последствиях несчастного случая на производстве и мерах, принятых в целях предупреждения несчастных случаев на производстве.</a:t>
            </a:r>
            <a:br>
              <a:rPr lang="ru-RU" sz="1400" dirty="0">
                <a:latin typeface="HeliosCond" panose="020B7200000000000000" pitchFamily="34" charset="0"/>
              </a:rPr>
            </a:br>
            <a:r>
              <a:rPr lang="ru-RU" sz="1400" dirty="0" smtClean="0">
                <a:latin typeface="HeliosCond" panose="020B7200000000000000" pitchFamily="34" charset="0"/>
              </a:rPr>
              <a:t>Согласно </a:t>
            </a:r>
            <a:r>
              <a:rPr lang="ru-RU" sz="1400" dirty="0">
                <a:latin typeface="HeliosCond" panose="020B7200000000000000" pitchFamily="34" charset="0"/>
              </a:rPr>
              <a:t>п. 33 </a:t>
            </a:r>
            <a:r>
              <a:rPr lang="ru-RU" sz="1400" dirty="0" err="1" smtClean="0">
                <a:latin typeface="HeliosCond" panose="020B7200000000000000" pitchFamily="34" charset="0"/>
              </a:rPr>
              <a:t>Прика</a:t>
            </a:r>
            <a:r>
              <a:rPr lang="ru-RU" sz="1400" dirty="0" smtClean="0">
                <a:latin typeface="HeliosCond" panose="020B7200000000000000" pitchFamily="34" charset="0"/>
              </a:rPr>
              <a:t> Минтруда </a:t>
            </a:r>
            <a:r>
              <a:rPr lang="ru-RU" sz="1400" dirty="0">
                <a:latin typeface="HeliosCond" panose="020B7200000000000000" pitchFamily="34" charset="0"/>
              </a:rPr>
              <a:t>России от 20.04.2022 N 223н, сообщение о последствиях несчастного случая на производстве и принятых мерах по форме 10</a:t>
            </a:r>
            <a:r>
              <a:rPr lang="ru-RU" sz="1400" dirty="0" smtClean="0">
                <a:latin typeface="HeliosCond" panose="020B7200000000000000" pitchFamily="34" charset="0"/>
              </a:rPr>
              <a:t>, </a:t>
            </a:r>
            <a:r>
              <a:rPr lang="ru-RU" sz="1400" dirty="0">
                <a:latin typeface="HeliosCond" panose="020B7200000000000000" pitchFamily="34" charset="0"/>
              </a:rPr>
              <a:t>передается работодателем (его представителем) в течение 10 календарных дней в соответствующую </a:t>
            </a:r>
            <a:r>
              <a:rPr lang="ru-RU" sz="1400" dirty="0" smtClean="0">
                <a:latin typeface="HeliosCond" panose="020B7200000000000000" pitchFamily="34" charset="0"/>
              </a:rPr>
              <a:t>ГИТ, </a:t>
            </a:r>
            <a:r>
              <a:rPr lang="ru-RU" sz="1400" dirty="0">
                <a:latin typeface="HeliosCond" panose="020B7200000000000000" pitchFamily="34" charset="0"/>
              </a:rPr>
              <a:t>а в необходимых случаях - в соответствующий </a:t>
            </a:r>
            <a:r>
              <a:rPr lang="ru-RU" sz="1400" dirty="0" smtClean="0">
                <a:latin typeface="HeliosCond" panose="020B7200000000000000" pitchFamily="34" charset="0"/>
              </a:rPr>
              <a:t>ФОИВ </a:t>
            </a:r>
            <a:r>
              <a:rPr lang="ru-RU" sz="1400" dirty="0">
                <a:latin typeface="HeliosCond" panose="020B7200000000000000" pitchFamily="34" charset="0"/>
              </a:rPr>
              <a:t>по надзору в установленной сфере деятельности по окончании периода временной нетрудоспособности пострадавшего, завершении расследования и получении работодателем (его представителем) сведений об окончательном диагнозе пострадавшего &lt;15&gt;, а по несчастным случаям со смертельным исходом - в течение месяца по завершении расследования</a:t>
            </a:r>
            <a:r>
              <a:rPr lang="ru-RU" sz="1400" dirty="0" smtClean="0">
                <a:latin typeface="HeliosCond" panose="020B7200000000000000" pitchFamily="34" charset="0"/>
              </a:rPr>
              <a:t>.</a:t>
            </a:r>
          </a:p>
          <a:p>
            <a:pPr marL="0" indent="0">
              <a:buNone/>
            </a:pPr>
            <a:r>
              <a:rPr lang="en-US" sz="1400" dirty="0">
                <a:latin typeface="HeliosCond" panose="020B7200000000000000" pitchFamily="34" charset="0"/>
                <a:hlinkClick r:id="rId2"/>
              </a:rPr>
              <a:t>https://</a:t>
            </a:r>
            <a:r>
              <a:rPr lang="ru-RU" sz="1400" dirty="0" err="1">
                <a:latin typeface="HeliosCond" panose="020B7200000000000000" pitchFamily="34" charset="0"/>
                <a:hlinkClick r:id="rId2"/>
              </a:rPr>
              <a:t>онлайнинспекция.рф</a:t>
            </a:r>
            <a:r>
              <a:rPr lang="ru-RU" sz="1400" dirty="0">
                <a:latin typeface="HeliosCond" panose="020B7200000000000000" pitchFamily="34" charset="0"/>
                <a:hlinkClick r:id="rId2"/>
              </a:rPr>
              <a:t>/</a:t>
            </a:r>
            <a:r>
              <a:rPr lang="en-US" sz="1400" dirty="0" smtClean="0">
                <a:latin typeface="HeliosCond" panose="020B7200000000000000" pitchFamily="34" charset="0"/>
                <a:hlinkClick r:id="rId2"/>
              </a:rPr>
              <a:t>questions/view/176886</a:t>
            </a:r>
            <a:r>
              <a:rPr lang="ru-RU" sz="1400" dirty="0" smtClean="0">
                <a:latin typeface="HeliosCond" panose="020B7200000000000000" pitchFamily="34" charset="0"/>
              </a:rPr>
              <a:t> </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1.12. </a:t>
            </a:r>
            <a:r>
              <a:rPr lang="ru-RU" sz="3600" b="1" dirty="0">
                <a:solidFill>
                  <a:schemeClr val="bg1"/>
                </a:solidFill>
              </a:rPr>
              <a:t>ЗАКОНОДАТЕЛЬСТВО</a:t>
            </a:r>
          </a:p>
        </p:txBody>
      </p:sp>
    </p:spTree>
    <p:extLst>
      <p:ext uri="{BB962C8B-B14F-4D97-AF65-F5344CB8AC3E}">
        <p14:creationId xmlns:p14="http://schemas.microsoft.com/office/powerpoint/2010/main" val="14787002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25</a:t>
            </a:fld>
            <a:endParaRPr lang="ru-RU"/>
          </a:p>
        </p:txBody>
      </p:sp>
      <p:sp>
        <p:nvSpPr>
          <p:cNvPr id="8" name="Содержимое 2"/>
          <p:cNvSpPr>
            <a:spLocks noGrp="1"/>
          </p:cNvSpPr>
          <p:nvPr>
            <p:ph sz="half" idx="1"/>
          </p:nvPr>
        </p:nvSpPr>
        <p:spPr>
          <a:xfrm>
            <a:off x="178368" y="1203598"/>
            <a:ext cx="8856984" cy="3563665"/>
          </a:xfrm>
          <a:noFill/>
        </p:spPr>
        <p:txBody>
          <a:bodyPr>
            <a:noAutofit/>
          </a:bodyPr>
          <a:lstStyle/>
          <a:p>
            <a:pPr marL="0" indent="0">
              <a:buNone/>
            </a:pPr>
            <a:r>
              <a:rPr lang="ru-RU" sz="1400" dirty="0" smtClean="0">
                <a:latin typeface="HeliosCond" panose="020B7200000000000000" pitchFamily="34" charset="0"/>
              </a:rPr>
              <a:t>Кейс</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1.13. </a:t>
            </a:r>
            <a:r>
              <a:rPr lang="ru-RU" sz="3600" b="1" dirty="0">
                <a:solidFill>
                  <a:schemeClr val="bg1"/>
                </a:solidFill>
              </a:rPr>
              <a:t>ЗАКОНОДАТЕЛЬСТВО</a:t>
            </a:r>
          </a:p>
        </p:txBody>
      </p:sp>
      <p:pic>
        <p:nvPicPr>
          <p:cNvPr id="2" name="video5206350366844678159">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5576" y="1248706"/>
            <a:ext cx="7165480" cy="3244713"/>
          </a:xfrm>
          <a:prstGeom prst="rect">
            <a:avLst/>
          </a:prstGeom>
        </p:spPr>
      </p:pic>
    </p:spTree>
    <p:extLst>
      <p:ext uri="{BB962C8B-B14F-4D97-AF65-F5344CB8AC3E}">
        <p14:creationId xmlns:p14="http://schemas.microsoft.com/office/powerpoint/2010/main" val="41595745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descr="оранж_верх.png"/>
          <p:cNvPicPr>
            <a:picLocks noChangeAspect="1"/>
          </p:cNvPicPr>
          <p:nvPr/>
        </p:nvPicPr>
        <p:blipFill>
          <a:blip r:embed="rId2" cstate="print"/>
          <a:stretch>
            <a:fillRect/>
          </a:stretch>
        </p:blipFill>
        <p:spPr>
          <a:xfrm>
            <a:off x="0" y="0"/>
            <a:ext cx="9144000" cy="1152336"/>
          </a:xfrm>
          <a:prstGeom prst="rect">
            <a:avLst/>
          </a:prstGeom>
        </p:spPr>
      </p:pic>
      <p:sp>
        <p:nvSpPr>
          <p:cNvPr id="2" name="Заголовок 1"/>
          <p:cNvSpPr>
            <a:spLocks noGrp="1"/>
          </p:cNvSpPr>
          <p:nvPr>
            <p:ph type="title"/>
          </p:nvPr>
        </p:nvSpPr>
        <p:spPr>
          <a:xfrm>
            <a:off x="5364088" y="267494"/>
            <a:ext cx="3456384" cy="857250"/>
          </a:xfrm>
        </p:spPr>
        <p:txBody>
          <a:bodyPr>
            <a:normAutofit/>
          </a:bodyPr>
          <a:lstStyle/>
          <a:p>
            <a:r>
              <a:rPr lang="ru-RU" sz="2700" b="1" dirty="0" smtClean="0">
                <a:solidFill>
                  <a:schemeClr val="bg1"/>
                </a:solidFill>
                <a:latin typeface="HeliosCond" panose="020B7200000000000000" pitchFamily="34" charset="0"/>
              </a:rPr>
              <a:t>БЕСЕДА В </a:t>
            </a:r>
            <a:r>
              <a:rPr lang="en-US" sz="2700" b="1" dirty="0" smtClean="0">
                <a:solidFill>
                  <a:schemeClr val="bg1"/>
                </a:solidFill>
                <a:latin typeface="HeliosCond" panose="020B7200000000000000" pitchFamily="34" charset="0"/>
              </a:rPr>
              <a:t>WHATSAPP</a:t>
            </a:r>
          </a:p>
        </p:txBody>
      </p:sp>
      <p:sp>
        <p:nvSpPr>
          <p:cNvPr id="4" name="Дата 3"/>
          <p:cNvSpPr>
            <a:spLocks noGrp="1"/>
          </p:cNvSpPr>
          <p:nvPr>
            <p:ph type="dt" sz="half" idx="10"/>
          </p:nvPr>
        </p:nvSpPr>
        <p:spPr/>
        <p:txBody>
          <a:bodyPr/>
          <a:lstStyle/>
          <a:p>
            <a:fld id="{3A78FA44-0D62-437E-9FB9-759A7CFA09C2}" type="datetime1">
              <a:rPr lang="ru-RU" smtClean="0"/>
              <a:pPr/>
              <a:t>24.04.2025</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26</a:t>
            </a:fld>
            <a:endParaRPr lang="ru-RU"/>
          </a:p>
        </p:txBody>
      </p:sp>
      <p:sp>
        <p:nvSpPr>
          <p:cNvPr id="10" name="Прямоугольник 9"/>
          <p:cNvSpPr/>
          <p:nvPr/>
        </p:nvSpPr>
        <p:spPr>
          <a:xfrm>
            <a:off x="755576" y="1173182"/>
            <a:ext cx="4536504" cy="707886"/>
          </a:xfrm>
          <a:prstGeom prst="rect">
            <a:avLst/>
          </a:prstGeom>
          <a:noFill/>
        </p:spPr>
        <p:txBody>
          <a:bodyPr wrap="square" lIns="91440" tIns="45720" rIns="91440" bIns="45720">
            <a:spAutoFit/>
          </a:bodyPr>
          <a:lstStyle/>
          <a:p>
            <a:r>
              <a:rPr lang="ru-RU" sz="2000" b="1" dirty="0" smtClean="0">
                <a:solidFill>
                  <a:schemeClr val="accent6">
                    <a:lumMod val="75000"/>
                  </a:schemeClr>
                </a:solidFill>
                <a:latin typeface="HeliosCond" pitchFamily="34" charset="-52"/>
                <a:ea typeface="+mj-ea"/>
                <a:cs typeface="+mj-cs"/>
              </a:rPr>
              <a:t>МЫ СТРЕМИМСЯ К УЛУЧШЕНИЮ КАЧЕСТВА КОММУНИКАЦИИ. </a:t>
            </a:r>
            <a:endParaRPr lang="ru-RU" sz="2000" b="1" cap="none" spc="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alibri (Основной текст)"/>
            </a:endParaRPr>
          </a:p>
        </p:txBody>
      </p:sp>
      <p:pic>
        <p:nvPicPr>
          <p:cNvPr id="12" name="Рисунок 11" descr="вотсап беседа.png"/>
          <p:cNvPicPr>
            <a:picLocks noChangeAspect="1"/>
          </p:cNvPicPr>
          <p:nvPr/>
        </p:nvPicPr>
        <p:blipFill>
          <a:blip r:embed="rId3" cstate="print"/>
          <a:srcRect l="8779" t="8779" r="7822" b="10016"/>
          <a:stretch>
            <a:fillRect/>
          </a:stretch>
        </p:blipFill>
        <p:spPr>
          <a:xfrm>
            <a:off x="5436096" y="1173182"/>
            <a:ext cx="3456384" cy="3365427"/>
          </a:xfrm>
          <a:prstGeom prst="rect">
            <a:avLst/>
          </a:prstGeom>
        </p:spPr>
      </p:pic>
      <p:sp>
        <p:nvSpPr>
          <p:cNvPr id="14" name="Прямоугольник 13"/>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9"/>
          <p:cNvSpPr/>
          <p:nvPr/>
        </p:nvSpPr>
        <p:spPr>
          <a:xfrm>
            <a:off x="395536" y="1824375"/>
            <a:ext cx="5040560" cy="1354217"/>
          </a:xfrm>
          <a:prstGeom prst="rect">
            <a:avLst/>
          </a:prstGeom>
          <a:noFill/>
        </p:spPr>
        <p:txBody>
          <a:bodyPr wrap="square" lIns="91440" tIns="45720" rIns="91440" bIns="45720">
            <a:spAutoFit/>
          </a:bodyPr>
          <a:lstStyle/>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Примите приглашение в беседу клуба профессионалов охраны труда в </a:t>
            </a:r>
            <a:r>
              <a:rPr lang="en-US" b="1" dirty="0" err="1" smtClean="0">
                <a:solidFill>
                  <a:schemeClr val="accent6">
                    <a:lumMod val="75000"/>
                  </a:schemeClr>
                </a:solidFill>
                <a:latin typeface="HeliosCond" pitchFamily="34" charset="-52"/>
                <a:ea typeface="+mj-ea"/>
                <a:cs typeface="+mj-cs"/>
              </a:rPr>
              <a:t>WhatsApp</a:t>
            </a:r>
            <a:endParaRPr lang="en-US" b="1" dirty="0" smtClean="0">
              <a:solidFill>
                <a:schemeClr val="accent6">
                  <a:lumMod val="75000"/>
                </a:schemeClr>
              </a:solidFill>
              <a:latin typeface="HeliosCond" pitchFamily="34" charset="-52"/>
              <a:ea typeface="+mj-ea"/>
              <a:cs typeface="+mj-cs"/>
            </a:endParaRPr>
          </a:p>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Получайте приглашения и материалы встреч</a:t>
            </a:r>
          </a:p>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Участвуйте в дискуссиях</a:t>
            </a:r>
            <a:endParaRPr lang="ru-RU" b="1" cap="none" spc="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alibri (Основной текст)"/>
            </a:endParaRPr>
          </a:p>
        </p:txBody>
      </p:sp>
      <p:sp>
        <p:nvSpPr>
          <p:cNvPr id="15" name="Прямоугольник 10"/>
          <p:cNvSpPr/>
          <p:nvPr/>
        </p:nvSpPr>
        <p:spPr>
          <a:xfrm>
            <a:off x="755576" y="3182654"/>
            <a:ext cx="4520752" cy="1477328"/>
          </a:xfrm>
          <a:prstGeom prst="rect">
            <a:avLst/>
          </a:prstGeom>
          <a:noFill/>
        </p:spPr>
        <p:txBody>
          <a:bodyPr wrap="square" lIns="91440" tIns="45720" rIns="91440" bIns="45720">
            <a:spAutoFit/>
          </a:bodyPr>
          <a:lstStyle/>
          <a:p>
            <a:r>
              <a:rPr lang="ru-RU" b="1" dirty="0" smtClean="0">
                <a:latin typeface="HeliosCond" pitchFamily="34" charset="-52"/>
              </a:rPr>
              <a:t>Остались вопросы?</a:t>
            </a:r>
          </a:p>
          <a:p>
            <a:r>
              <a:rPr lang="ru-RU" b="1" dirty="0" smtClean="0">
                <a:latin typeface="HeliosCond" pitchFamily="34" charset="-52"/>
              </a:rPr>
              <a:t>Санкт-Петербург</a:t>
            </a:r>
          </a:p>
          <a:p>
            <a:r>
              <a:rPr lang="ru-RU" b="1" dirty="0">
                <a:latin typeface="HeliosCond" pitchFamily="34" charset="-52"/>
              </a:rPr>
              <a:t>у</a:t>
            </a:r>
            <a:r>
              <a:rPr lang="ru-RU" b="1" dirty="0" smtClean="0">
                <a:latin typeface="HeliosCond" pitchFamily="34" charset="-52"/>
              </a:rPr>
              <a:t>л. Маршала Говорова, д.35  корп. 4, офис 615</a:t>
            </a:r>
          </a:p>
          <a:p>
            <a:r>
              <a:rPr lang="en-US" b="1" dirty="0" smtClean="0">
                <a:latin typeface="HeliosCond" pitchFamily="34" charset="-52"/>
              </a:rPr>
              <a:t>E-mail</a:t>
            </a:r>
            <a:r>
              <a:rPr lang="ru-RU" b="1" dirty="0" smtClean="0">
                <a:latin typeface="HeliosCond" pitchFamily="34" charset="-52"/>
              </a:rPr>
              <a:t>:</a:t>
            </a:r>
            <a:r>
              <a:rPr lang="en-US" b="1" dirty="0" smtClean="0">
                <a:latin typeface="HeliosCond" pitchFamily="34" charset="-52"/>
              </a:rPr>
              <a:t> </a:t>
            </a:r>
            <a:r>
              <a:rPr lang="en-US" b="1" dirty="0" smtClean="0">
                <a:latin typeface="HeliosCond" pitchFamily="34" charset="-52"/>
                <a:hlinkClick r:id="rId4"/>
              </a:rPr>
              <a:t>orientir@mxctr.ru</a:t>
            </a:r>
            <a:endParaRPr lang="en-US" b="1" dirty="0" smtClean="0">
              <a:latin typeface="HeliosCond" pitchFamily="34" charset="-52"/>
            </a:endParaRPr>
          </a:p>
          <a:p>
            <a:r>
              <a:rPr lang="en-US" b="1" dirty="0" smtClean="0">
                <a:latin typeface="HeliosCond" pitchFamily="34" charset="-52"/>
              </a:rPr>
              <a:t>8 800 550 64 77</a:t>
            </a:r>
            <a:endParaRPr lang="ru-RU" b="1" dirty="0">
              <a:latin typeface="HeliosCond" pitchFamily="34" charset="-52"/>
            </a:endParaRPr>
          </a:p>
        </p:txBody>
      </p:sp>
    </p:spTree>
    <p:extLst>
      <p:ext uri="{BB962C8B-B14F-4D97-AF65-F5344CB8AC3E}">
        <p14:creationId xmlns:p14="http://schemas.microsoft.com/office/powerpoint/2010/main" val="30005688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35166</TotalTime>
  <Words>1745</Words>
  <Application>Microsoft Office PowerPoint</Application>
  <PresentationFormat>Экран (16:9)</PresentationFormat>
  <Paragraphs>274</Paragraphs>
  <Slides>26</Slides>
  <Notes>0</Notes>
  <HiddenSlides>0</HiddenSlides>
  <MMClips>1</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26</vt:i4>
      </vt:variant>
    </vt:vector>
  </HeadingPairs>
  <TitlesOfParts>
    <vt:vector size="32" baseType="lpstr">
      <vt:lpstr>Arial</vt:lpstr>
      <vt:lpstr>Calibri</vt:lpstr>
      <vt:lpstr>Calibri (Основной текст)</vt:lpstr>
      <vt:lpstr>HeliosCond</vt:lpstr>
      <vt:lpstr>Wingdings</vt:lpstr>
      <vt:lpstr>Тема Office</vt:lpstr>
      <vt:lpstr>Презентация PowerPoint</vt:lpstr>
      <vt:lpstr>ОХРАНА ТРУДА 2025</vt:lpstr>
      <vt:lpstr>1.1. ЗАКОНОДАТЕЛЬСТВО</vt:lpstr>
      <vt:lpstr>1.2. ЗАКОНОДАТЕЛЬСТВО</vt:lpstr>
      <vt:lpstr>1.3. ЗАКОНОДАТЕЛЬСТВО</vt:lpstr>
      <vt:lpstr>1.3. ЗАКОНОДАТЕЛЬСТВО</vt:lpstr>
      <vt:lpstr>1.3. ЗАКОНОДАТЕЛЬСТВО</vt:lpstr>
      <vt:lpstr>1.3. ЗАКОНОДАТЕЛЬСТВО</vt:lpstr>
      <vt:lpstr>1.3. ЗАКОНОДАТЕЛЬСТВО</vt:lpstr>
      <vt:lpstr>1.3. ЗАКОНОДАТЕЛЬСТВО</vt:lpstr>
      <vt:lpstr>1.3. ЗАКОНОДАТЕЛЬСТВО</vt:lpstr>
      <vt:lpstr>1.4. ЗАКОНОДАТЕЛЬСТВО</vt:lpstr>
      <vt:lpstr>1.5. ЗАКОНОДАТЕЛЬСТВО</vt:lpstr>
      <vt:lpstr>1.6. ЗАКОНОДАТЕЛЬСТВО</vt:lpstr>
      <vt:lpstr>1.6. ЗАКОНОДАТЕЛЬСТВО</vt:lpstr>
      <vt:lpstr>1.7. ЗАКОНОДАТЕЛЬСТВО</vt:lpstr>
      <vt:lpstr>1.8. ЗАКОНОДАТЕЛЬСТВО</vt:lpstr>
      <vt:lpstr>1.8. ЗАКОНОДАТЕЛЬСТВО</vt:lpstr>
      <vt:lpstr>1.9. ЗАКОНОДАТЕЛЬСТВО</vt:lpstr>
      <vt:lpstr>1.10. ЗАКОНОДАТЕЛЬСТВО</vt:lpstr>
      <vt:lpstr>1.10. ЗАКОНОДАТЕЛЬСТВО</vt:lpstr>
      <vt:lpstr>1.11. ЗАКОНОДАТЕЛЬСТВО</vt:lpstr>
      <vt:lpstr>1.12. ЗАКОНОДАТЕЛЬСТВО</vt:lpstr>
      <vt:lpstr>1.12. ЗАКОНОДАТЕЛЬСТВО</vt:lpstr>
      <vt:lpstr>1.13. ЗАКОНОДАТЕЛЬСТВО</vt:lpstr>
      <vt:lpstr>БЕСЕДА В WHATSAPP</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Dell</dc:creator>
  <cp:lastModifiedBy>Admin</cp:lastModifiedBy>
  <cp:revision>779</cp:revision>
  <dcterms:created xsi:type="dcterms:W3CDTF">2021-11-23T08:30:03Z</dcterms:created>
  <dcterms:modified xsi:type="dcterms:W3CDTF">2025-04-24T06:53:04Z</dcterms:modified>
</cp:coreProperties>
</file>